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70" r:id="rId2"/>
    <p:sldId id="269" r:id="rId3"/>
    <p:sldId id="271" r:id="rId4"/>
    <p:sldId id="276" r:id="rId5"/>
    <p:sldId id="279" r:id="rId6"/>
    <p:sldId id="281" r:id="rId7"/>
    <p:sldId id="258" r:id="rId8"/>
    <p:sldId id="278" r:id="rId9"/>
    <p:sldId id="287" r:id="rId10"/>
    <p:sldId id="280" r:id="rId11"/>
    <p:sldId id="284" r:id="rId12"/>
    <p:sldId id="282" r:id="rId13"/>
    <p:sldId id="283" r:id="rId14"/>
    <p:sldId id="286"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C8FC4-1507-4226-AABA-3C12050EB6B4}" type="datetimeFigureOut">
              <a:rPr lang="es-ES" smtClean="0"/>
              <a:pPr/>
              <a:t>07/08/2011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2A716-3519-4EA2-90F3-C75A89B941E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D52A716-3519-4EA2-90F3-C75A89B941EE}" type="slidenum">
              <a:rPr lang="es-ES" smtClean="0"/>
              <a:pPr/>
              <a:t>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D52A716-3519-4EA2-90F3-C75A89B941EE}" type="slidenum">
              <a:rPr lang="es-ES" smtClean="0"/>
              <a:pPr/>
              <a:t>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D52A716-3519-4EA2-90F3-C75A89B941EE}" type="slidenum">
              <a:rPr lang="es-ES" smtClean="0"/>
              <a:pPr/>
              <a:t>10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D52A716-3519-4EA2-90F3-C75A89B941EE}" type="slidenum">
              <a:rPr lang="es-ES" smtClean="0"/>
              <a:pPr/>
              <a:t>13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D52A716-3519-4EA2-90F3-C75A89B941EE}"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9CBA036D-4854-4AD3-B928-23757B062F6F}" type="datetimeFigureOut">
              <a:rPr lang="es-ES" smtClean="0"/>
              <a:pPr/>
              <a:t>07/08/2011</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3FB8BAF-4CEF-4C49-9454-451A0DB49D3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CBA036D-4854-4AD3-B928-23757B062F6F}"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FB8BAF-4CEF-4C49-9454-451A0DB49D3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CBA036D-4854-4AD3-B928-23757B062F6F}" type="datetimeFigureOut">
              <a:rPr lang="es-ES" smtClean="0"/>
              <a:pPr/>
              <a:t>07/08/2011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FB8BAF-4CEF-4C49-9454-451A0DB49D3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CBA036D-4854-4AD3-B928-23757B062F6F}" type="datetimeFigureOut">
              <a:rPr lang="es-ES" smtClean="0"/>
              <a:pPr/>
              <a:t>07/08/2011</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53FB8BAF-4CEF-4C49-9454-451A0DB49D3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9CBA036D-4854-4AD3-B928-23757B062F6F}" type="datetimeFigureOut">
              <a:rPr lang="es-ES" smtClean="0"/>
              <a:pPr/>
              <a:t>07/08/2011</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53FB8BAF-4CEF-4C49-9454-451A0DB49D3F}"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9CBA036D-4854-4AD3-B928-23757B062F6F}" type="datetimeFigureOut">
              <a:rPr lang="es-ES" smtClean="0"/>
              <a:pPr/>
              <a:t>07/08/2011</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53FB8BAF-4CEF-4C49-9454-451A0DB49D3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9CBA036D-4854-4AD3-B928-23757B062F6F}" type="datetimeFigureOut">
              <a:rPr lang="es-ES" smtClean="0"/>
              <a:pPr/>
              <a:t>07/08/2011</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53FB8BAF-4CEF-4C49-9454-451A0DB49D3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CBA036D-4854-4AD3-B928-23757B062F6F}" type="datetimeFigureOut">
              <a:rPr lang="es-ES" smtClean="0"/>
              <a:pPr/>
              <a:t>07/08/2011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FB8BAF-4CEF-4C49-9454-451A0DB49D3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9CBA036D-4854-4AD3-B928-23757B062F6F}" type="datetimeFigureOut">
              <a:rPr lang="es-ES" smtClean="0"/>
              <a:pPr/>
              <a:t>07/08/2011</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53FB8BAF-4CEF-4C49-9454-451A0DB49D3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9CBA036D-4854-4AD3-B928-23757B062F6F}" type="datetimeFigureOut">
              <a:rPr lang="es-ES" smtClean="0"/>
              <a:pPr/>
              <a:t>07/08/2011</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53FB8BAF-4CEF-4C49-9454-451A0DB49D3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9CBA036D-4854-4AD3-B928-23757B062F6F}" type="datetimeFigureOut">
              <a:rPr lang="es-ES" smtClean="0"/>
              <a:pPr/>
              <a:t>07/08/2011</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53FB8BAF-4CEF-4C49-9454-451A0DB49D3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CBA036D-4854-4AD3-B928-23757B062F6F}" type="datetimeFigureOut">
              <a:rPr lang="es-ES" smtClean="0"/>
              <a:pPr/>
              <a:t>07/08/2011</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3FB8BAF-4CEF-4C49-9454-451A0DB49D3F}"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laultimageneracion.com/2009/10/el-rapto-mito-o-realidad.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www.laultimageneracion.com/2009/09/siete-senales-antes-del-rapt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1700808"/>
          </a:xfrm>
        </p:spPr>
        <p:style>
          <a:lnRef idx="0">
            <a:schemeClr val="accent3"/>
          </a:lnRef>
          <a:fillRef idx="3">
            <a:schemeClr val="accent3"/>
          </a:fillRef>
          <a:effectRef idx="3">
            <a:schemeClr val="accent3"/>
          </a:effectRef>
          <a:fontRef idx="minor">
            <a:schemeClr val="lt1"/>
          </a:fontRef>
        </p:style>
        <p:txBody>
          <a:bodyPr>
            <a:normAutofit/>
          </a:bodyPr>
          <a:lstStyle/>
          <a:p>
            <a:pPr lvl="0" algn="ctr"/>
            <a:r>
              <a:rPr lang="es-MX" b="1" dirty="0" smtClean="0">
                <a:solidFill>
                  <a:schemeClr val="tx1"/>
                </a:solidFill>
                <a:latin typeface="Comic Sans MS" pitchFamily="66" charset="0"/>
              </a:rPr>
              <a:t>LA PALABRA DE HOY</a:t>
            </a:r>
            <a:r>
              <a:rPr lang="es-MX" dirty="0" smtClean="0">
                <a:solidFill>
                  <a:schemeClr val="tx1"/>
                </a:solidFill>
                <a:latin typeface="Comic Sans MS" pitchFamily="66" charset="0"/>
              </a:rPr>
              <a:t/>
            </a:r>
            <a:br>
              <a:rPr lang="es-MX" dirty="0" smtClean="0">
                <a:solidFill>
                  <a:schemeClr val="tx1"/>
                </a:solidFill>
                <a:latin typeface="Comic Sans MS" pitchFamily="66" charset="0"/>
              </a:rPr>
            </a:br>
            <a:r>
              <a:rPr lang="es-MX" dirty="0" smtClean="0">
                <a:solidFill>
                  <a:srgbClr val="FF0000"/>
                </a:solidFill>
                <a:latin typeface="Comic Sans MS" pitchFamily="66" charset="0"/>
              </a:rPr>
              <a:t>	</a:t>
            </a:r>
            <a:r>
              <a:rPr lang="es-MX" sz="4400" dirty="0" smtClean="0">
                <a:solidFill>
                  <a:srgbClr val="FFFF00"/>
                </a:solidFill>
                <a:latin typeface="Comic Sans MS" pitchFamily="66" charset="0"/>
              </a:rPr>
              <a:t>EL RAPTO DE LA IGLESIA</a:t>
            </a:r>
            <a:endParaRPr lang="es-ES" sz="4400" dirty="0">
              <a:ln>
                <a:solidFill>
                  <a:schemeClr val="accent1"/>
                </a:solidFill>
              </a:ln>
              <a:solidFill>
                <a:srgbClr val="FFFF00"/>
              </a:solidFill>
              <a:latin typeface="Comic Sans MS" pitchFamily="66" charset="0"/>
            </a:endParaRPr>
          </a:p>
        </p:txBody>
      </p:sp>
      <p:sp>
        <p:nvSpPr>
          <p:cNvPr id="5" name="1 Título"/>
          <p:cNvSpPr txBox="1">
            <a:spLocks/>
          </p:cNvSpPr>
          <p:nvPr/>
        </p:nvSpPr>
        <p:spPr>
          <a:xfrm>
            <a:off x="0" y="6237312"/>
            <a:ext cx="9144000" cy="62068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600" b="1" i="0" u="none" strike="noStrike" kern="1200" cap="none" spc="0" normalizeH="0" baseline="0" noProof="0" dirty="0">
              <a:ln>
                <a:noFill/>
              </a:ln>
              <a:solidFill>
                <a:srgbClr val="003300"/>
              </a:solidFill>
              <a:effectLst/>
              <a:uLnTx/>
              <a:uFillTx/>
              <a:latin typeface="Abadi MT Condensed Extra Bold" pitchFamily="34" charset="0"/>
            </a:endParaRPr>
          </a:p>
        </p:txBody>
      </p:sp>
      <p:pic>
        <p:nvPicPr>
          <p:cNvPr id="4" name="3 Imagen" descr="26416_100192780021198_100000914283360_2067_4907322_n.jpg"/>
          <p:cNvPicPr>
            <a:picLocks noChangeAspect="1"/>
          </p:cNvPicPr>
          <p:nvPr/>
        </p:nvPicPr>
        <p:blipFill>
          <a:blip r:embed="rId2" cstate="print"/>
          <a:stretch>
            <a:fillRect/>
          </a:stretch>
        </p:blipFill>
        <p:spPr>
          <a:xfrm>
            <a:off x="1691680" y="2204864"/>
            <a:ext cx="6179294" cy="3168352"/>
          </a:xfrm>
          <a:prstGeom prst="rect">
            <a:avLst/>
          </a:prstGeom>
        </p:spPr>
      </p:pic>
      <p:sp>
        <p:nvSpPr>
          <p:cNvPr id="3" name="2 Subtítulo"/>
          <p:cNvSpPr>
            <a:spLocks noGrp="1"/>
          </p:cNvSpPr>
          <p:nvPr>
            <p:ph type="subTitle" idx="1"/>
          </p:nvPr>
        </p:nvSpPr>
        <p:spPr>
          <a:xfrm>
            <a:off x="1331640" y="4941168"/>
            <a:ext cx="4824536" cy="864096"/>
          </a:xfrm>
        </p:spPr>
        <p:txBody>
          <a:bodyPr>
            <a:noAutofit/>
          </a:bodyPr>
          <a:lstStyle/>
          <a:p>
            <a:r>
              <a:rPr lang="es-MX" sz="5000" b="1" dirty="0" smtClean="0">
                <a:solidFill>
                  <a:schemeClr val="accent1">
                    <a:lumMod val="75000"/>
                  </a:schemeClr>
                </a:solidFill>
                <a:latin typeface="Chancery" pitchFamily="2" charset="0"/>
              </a:rPr>
              <a:t>Renacimiento</a:t>
            </a:r>
            <a:endParaRPr lang="es-ES" sz="5000" b="1" dirty="0">
              <a:solidFill>
                <a:schemeClr val="accent1">
                  <a:lumMod val="75000"/>
                </a:schemeClr>
              </a:solidFill>
              <a:latin typeface="Chancery"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79512" y="1700808"/>
            <a:ext cx="8964488" cy="3231654"/>
          </a:xfrm>
          <a:prstGeom prst="rect">
            <a:avLst/>
          </a:prstGeom>
          <a:noFill/>
          <a:ln w="9525">
            <a:noFill/>
            <a:miter lim="800000"/>
            <a:headEnd/>
            <a:tailEnd/>
          </a:ln>
          <a:effectLst/>
        </p:spPr>
        <p:txBody>
          <a:bodyPr wrap="square">
            <a:spAutoFit/>
          </a:bodyPr>
          <a:lstStyle/>
          <a:p>
            <a:r>
              <a:rPr lang="es-MX" sz="2800" b="1" dirty="0" smtClean="0">
                <a:solidFill>
                  <a:srgbClr val="FFFF00"/>
                </a:solidFill>
                <a:latin typeface="Chancery" pitchFamily="2" charset="0"/>
              </a:rPr>
              <a:t>6</a:t>
            </a:r>
            <a:r>
              <a:rPr lang="es-MX" sz="2800" b="1" dirty="0" smtClean="0">
                <a:solidFill>
                  <a:srgbClr val="FFFF00"/>
                </a:solidFill>
                <a:latin typeface="Chancery" pitchFamily="2" charset="0"/>
              </a:rPr>
              <a:t>.- </a:t>
            </a:r>
            <a:r>
              <a:rPr lang="es-MX" sz="2800" b="1" dirty="0" smtClean="0">
                <a:solidFill>
                  <a:srgbClr val="FFFF00"/>
                </a:solidFill>
                <a:latin typeface="Chancery" pitchFamily="2" charset="0"/>
              </a:rPr>
              <a:t>¿</a:t>
            </a:r>
            <a:r>
              <a:rPr lang="es-MX" sz="2800" b="1" dirty="0" smtClean="0">
                <a:solidFill>
                  <a:srgbClr val="FFFF00"/>
                </a:solidFill>
                <a:latin typeface="Chancery" pitchFamily="2" charset="0"/>
              </a:rPr>
              <a:t>QUIENES SE IRAN?.</a:t>
            </a:r>
            <a:endParaRPr lang="es-MX" sz="2800" b="1" dirty="0" smtClean="0">
              <a:solidFill>
                <a:srgbClr val="FFFF00"/>
              </a:solidFill>
              <a:latin typeface="Chancery" pitchFamily="2" charset="0"/>
            </a:endParaRPr>
          </a:p>
          <a:p>
            <a:r>
              <a:rPr lang="es-ES" b="1" dirty="0" smtClean="0">
                <a:solidFill>
                  <a:srgbClr val="FFC000"/>
                </a:solidFill>
              </a:rPr>
              <a:t>Los fieles que se hayan guardado en santidad </a:t>
            </a:r>
          </a:p>
          <a:p>
            <a:r>
              <a:rPr lang="es-ES" b="1" dirty="0" smtClean="0">
                <a:solidFill>
                  <a:srgbClr val="FFC000"/>
                </a:solidFill>
              </a:rPr>
              <a:t>y hayan luchado con paciencia en su obra. </a:t>
            </a:r>
            <a:endParaRPr lang="es-ES" b="1" dirty="0" smtClean="0"/>
          </a:p>
          <a:p>
            <a:r>
              <a:rPr lang="es-ES" sz="2000" b="1" dirty="0" smtClean="0">
                <a:solidFill>
                  <a:srgbClr val="FFFF00"/>
                </a:solidFill>
              </a:rPr>
              <a:t>1.</a:t>
            </a:r>
            <a:r>
              <a:rPr lang="es-ES" sz="2000" b="1" dirty="0" smtClean="0"/>
              <a:t>- Por </a:t>
            </a:r>
            <a:r>
              <a:rPr lang="es-ES" sz="2000" b="1" dirty="0" smtClean="0"/>
              <a:t>tanto,  hermanos,  tened paciencia hasta la venida del Señor.  Mirad cómo el labrador espera el precioso fruto de la tierra,  aguardando con paciencia hasta que reciba la lluvia temprana y la </a:t>
            </a:r>
            <a:r>
              <a:rPr lang="es-ES" sz="2000" b="1" dirty="0" smtClean="0"/>
              <a:t>tardía. Tened </a:t>
            </a:r>
            <a:r>
              <a:rPr lang="es-ES" sz="2000" b="1" dirty="0" smtClean="0"/>
              <a:t>también vosotros paciencia,  y afirmad vuestros corazones;  porque la venida del Señor se acerca</a:t>
            </a:r>
            <a:r>
              <a:rPr lang="es-ES" sz="2000" b="1" dirty="0" smtClean="0"/>
              <a:t>. Sant.5:7-8</a:t>
            </a:r>
            <a:endParaRPr lang="es-ES" sz="2000" b="1" dirty="0" smtClean="0"/>
          </a:p>
          <a:p>
            <a:endParaRPr lang="es-ES" sz="2000" b="1" dirty="0" smtClean="0"/>
          </a:p>
          <a:p>
            <a:endParaRPr lang="es-ES" sz="2000" b="1" dirty="0" smtClean="0"/>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     EL </a:t>
            </a: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RAPTO</a:t>
            </a:r>
            <a:b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
        <p:nvSpPr>
          <p:cNvPr id="6" name="Text Box 4"/>
          <p:cNvSpPr txBox="1">
            <a:spLocks noChangeArrowheads="1"/>
          </p:cNvSpPr>
          <p:nvPr/>
        </p:nvSpPr>
        <p:spPr bwMode="auto">
          <a:xfrm>
            <a:off x="179512" y="4365104"/>
            <a:ext cx="8820472" cy="2539157"/>
          </a:xfrm>
          <a:prstGeom prst="rect">
            <a:avLst/>
          </a:prstGeom>
          <a:noFill/>
          <a:ln w="9525">
            <a:noFill/>
            <a:miter lim="800000"/>
            <a:headEnd/>
            <a:tailEnd/>
          </a:ln>
          <a:effectLst/>
        </p:spPr>
        <p:txBody>
          <a:bodyPr wrap="square">
            <a:spAutoFit/>
          </a:bodyPr>
          <a:lstStyle/>
          <a:p>
            <a:r>
              <a:rPr lang="es-ES" sz="1900" b="1" dirty="0" smtClean="0">
                <a:solidFill>
                  <a:srgbClr val="FFFF00"/>
                </a:solidFill>
              </a:rPr>
              <a:t>2.- </a:t>
            </a:r>
            <a:r>
              <a:rPr lang="es-ES" sz="1900" b="1" dirty="0" smtClean="0"/>
              <a:t>“Bienaventurados </a:t>
            </a:r>
            <a:r>
              <a:rPr lang="es-ES" sz="1900" b="1" dirty="0" smtClean="0"/>
              <a:t>aquellos siervos a los cuales su señor, cuando venga, halle velando; de cierto os digo que se ceñirá, y hará que se sienten a la mesa, y vendrá a servirles”. Lucas 12:37: </a:t>
            </a:r>
          </a:p>
          <a:p>
            <a:endParaRPr lang="es-ES" sz="500" b="1" dirty="0" smtClean="0"/>
          </a:p>
          <a:p>
            <a:r>
              <a:rPr lang="es-ES" sz="1900" b="1" dirty="0" smtClean="0">
                <a:solidFill>
                  <a:srgbClr val="FFFF00"/>
                </a:solidFill>
              </a:rPr>
              <a:t>3.- </a:t>
            </a:r>
            <a:r>
              <a:rPr lang="es-ES" sz="1900" b="1" dirty="0" smtClean="0"/>
              <a:t>Bienaventurados </a:t>
            </a:r>
            <a:r>
              <a:rPr lang="es-ES" sz="1900" b="1" dirty="0" smtClean="0"/>
              <a:t>los de limpio corazón,  porque ellos verán a Dios. Mat 5:8 </a:t>
            </a:r>
            <a:endParaRPr lang="es-ES" sz="1900" b="1" dirty="0" smtClean="0"/>
          </a:p>
          <a:p>
            <a:r>
              <a:rPr lang="es-ES" sz="2000" b="1" dirty="0" smtClean="0">
                <a:solidFill>
                  <a:srgbClr val="FFFF00"/>
                </a:solidFill>
              </a:rPr>
              <a:t>4.- </a:t>
            </a:r>
            <a:r>
              <a:rPr lang="es-ES" sz="2000" b="1" dirty="0" smtClean="0"/>
              <a:t>“según </a:t>
            </a:r>
            <a:r>
              <a:rPr lang="es-ES" sz="2000" b="1" dirty="0" smtClean="0"/>
              <a:t>nos escogió en él antes de la fundación del mundo, para que fuésemos santos y sin mancha delante de él,” Efesios 1:4:</a:t>
            </a:r>
            <a:r>
              <a:rPr lang="es-ES" sz="2000" dirty="0" smtClean="0"/>
              <a:t> </a:t>
            </a:r>
            <a:endParaRPr lang="es-ES" sz="2000" b="1" dirty="0" smtClean="0"/>
          </a:p>
          <a:p>
            <a:endParaRPr lang="es-ES" sz="1900" b="1" dirty="0" smtClean="0"/>
          </a:p>
        </p:txBody>
      </p:sp>
      <p:pic>
        <p:nvPicPr>
          <p:cNvPr id="5" name="4 Imagen" descr="y%20alguno%20se%20quedan.jpg"/>
          <p:cNvPicPr>
            <a:picLocks noChangeAspect="1"/>
          </p:cNvPicPr>
          <p:nvPr/>
        </p:nvPicPr>
        <p:blipFill>
          <a:blip r:embed="rId3" cstate="print"/>
          <a:stretch>
            <a:fillRect/>
          </a:stretch>
        </p:blipFill>
        <p:spPr>
          <a:xfrm>
            <a:off x="5580112" y="0"/>
            <a:ext cx="3563888" cy="263691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ltar.jpg"/>
          <p:cNvPicPr>
            <a:picLocks noChangeAspect="1"/>
          </p:cNvPicPr>
          <p:nvPr/>
        </p:nvPicPr>
        <p:blipFill>
          <a:blip r:embed="rId2" cstate="print"/>
          <a:stretch>
            <a:fillRect/>
          </a:stretch>
        </p:blipFill>
        <p:spPr>
          <a:xfrm>
            <a:off x="0" y="0"/>
            <a:ext cx="3995936" cy="1484784"/>
          </a:xfrm>
          <a:prstGeom prst="rect">
            <a:avLst/>
          </a:prstGeom>
        </p:spPr>
      </p:pic>
      <p:sp>
        <p:nvSpPr>
          <p:cNvPr id="11" name="10 Rectángulo"/>
          <p:cNvSpPr/>
          <p:nvPr/>
        </p:nvSpPr>
        <p:spPr>
          <a:xfrm>
            <a:off x="3923928" y="188640"/>
            <a:ext cx="5040560" cy="1323439"/>
          </a:xfrm>
          <a:prstGeom prst="rect">
            <a:avLst/>
          </a:prstGeom>
        </p:spPr>
        <p:txBody>
          <a:bodyPr wrap="square">
            <a:spAutoFit/>
          </a:bodyPr>
          <a:lstStyle/>
          <a:p>
            <a:pPr algn="ctr"/>
            <a:r>
              <a:rPr lang="es-MX" sz="3000" b="1" dirty="0" smtClean="0">
                <a:ln>
                  <a:solidFill>
                    <a:schemeClr val="tx1"/>
                  </a:solidFill>
                </a:ln>
                <a:solidFill>
                  <a:srgbClr val="FF0000"/>
                </a:solidFill>
                <a:latin typeface="Comic Sans MS" pitchFamily="66" charset="0"/>
              </a:rPr>
              <a:t>7</a:t>
            </a:r>
            <a:r>
              <a:rPr lang="es-MX" sz="3000" b="1" dirty="0" smtClean="0">
                <a:ln>
                  <a:solidFill>
                    <a:schemeClr val="tx1"/>
                  </a:solidFill>
                </a:ln>
                <a:solidFill>
                  <a:srgbClr val="FF0000"/>
                </a:solidFill>
                <a:latin typeface="Comic Sans MS" pitchFamily="66" charset="0"/>
              </a:rPr>
              <a:t>.- EL TIEMPO SE ESTA ACABANDO</a:t>
            </a:r>
          </a:p>
          <a:p>
            <a:pPr algn="ctr"/>
            <a:r>
              <a:rPr lang="es-MX" sz="2000" b="1" dirty="0" smtClean="0">
                <a:ln>
                  <a:solidFill>
                    <a:schemeClr val="tx1"/>
                  </a:solidFill>
                </a:ln>
                <a:solidFill>
                  <a:srgbClr val="FFFF00"/>
                </a:solidFill>
                <a:latin typeface="Comic Sans MS" pitchFamily="66" charset="0"/>
              </a:rPr>
              <a:t>PERO TODAVIA HAY OPORTUNIDAD</a:t>
            </a:r>
            <a:endParaRPr lang="es-MX" sz="2000" b="1" dirty="0" smtClean="0">
              <a:ln>
                <a:solidFill>
                  <a:schemeClr val="tx1"/>
                </a:solidFill>
              </a:ln>
              <a:solidFill>
                <a:srgbClr val="FFFF00"/>
              </a:solidFill>
              <a:latin typeface="Comic Sans MS" pitchFamily="66" charset="0"/>
            </a:endParaRPr>
          </a:p>
        </p:txBody>
      </p:sp>
      <p:sp>
        <p:nvSpPr>
          <p:cNvPr id="5" name="Text Box 4"/>
          <p:cNvSpPr txBox="1">
            <a:spLocks noChangeArrowheads="1"/>
          </p:cNvSpPr>
          <p:nvPr/>
        </p:nvSpPr>
        <p:spPr bwMode="auto">
          <a:xfrm>
            <a:off x="179512" y="1628800"/>
            <a:ext cx="8784976" cy="4708981"/>
          </a:xfrm>
          <a:prstGeom prst="rect">
            <a:avLst/>
          </a:prstGeom>
          <a:noFill/>
          <a:ln w="9525">
            <a:noFill/>
            <a:miter lim="800000"/>
            <a:headEnd/>
            <a:tailEnd/>
          </a:ln>
          <a:effectLst/>
        </p:spPr>
        <p:txBody>
          <a:bodyPr wrap="square">
            <a:spAutoFit/>
          </a:bodyPr>
          <a:lstStyle/>
          <a:p>
            <a:r>
              <a:rPr lang="es-ES" sz="2000" b="1" dirty="0" smtClean="0">
                <a:solidFill>
                  <a:srgbClr val="FFFF00"/>
                </a:solidFill>
                <a:latin typeface="Abadi MT Condensed Extra Bold" pitchFamily="34" charset="0"/>
              </a:rPr>
              <a:t>1.- Dios </a:t>
            </a:r>
            <a:r>
              <a:rPr lang="es-ES" sz="2000" b="1" dirty="0" smtClean="0">
                <a:solidFill>
                  <a:srgbClr val="FFFF00"/>
                </a:solidFill>
                <a:latin typeface="Abadi MT Condensed Extra Bold" pitchFamily="34" charset="0"/>
              </a:rPr>
              <a:t>tiene todavía misericordia.</a:t>
            </a:r>
          </a:p>
          <a:p>
            <a:r>
              <a:rPr lang="es-ES" sz="2000" dirty="0" smtClean="0">
                <a:latin typeface="Abadi MT Condensed Extra Bold" pitchFamily="34" charset="0"/>
              </a:rPr>
              <a:t>“El </a:t>
            </a:r>
            <a:r>
              <a:rPr lang="es-ES" sz="2000" dirty="0" smtClean="0">
                <a:latin typeface="Abadi MT Condensed Extra Bold" pitchFamily="34" charset="0"/>
              </a:rPr>
              <a:t>Señor no retarda su promesa, según algunos </a:t>
            </a:r>
            <a:r>
              <a:rPr lang="es-ES" sz="2000" dirty="0" smtClean="0">
                <a:latin typeface="Abadi MT Condensed Extra Bold" pitchFamily="34" charset="0"/>
              </a:rPr>
              <a:t>la tienen </a:t>
            </a:r>
            <a:r>
              <a:rPr lang="es-ES" sz="2000" dirty="0" smtClean="0">
                <a:latin typeface="Abadi MT Condensed Extra Bold" pitchFamily="34" charset="0"/>
              </a:rPr>
              <a:t>por tardanza, sino que es paciente para con </a:t>
            </a:r>
            <a:r>
              <a:rPr lang="es-ES" sz="2000" dirty="0" smtClean="0">
                <a:latin typeface="Abadi MT Condensed Extra Bold" pitchFamily="34" charset="0"/>
              </a:rPr>
              <a:t>todos”.. </a:t>
            </a:r>
            <a:r>
              <a:rPr lang="es-ES" sz="2000" dirty="0" smtClean="0">
                <a:latin typeface="Abadi MT Condensed Extra Bold" pitchFamily="34" charset="0"/>
              </a:rPr>
              <a:t>1 2ª. P. 3: 9 </a:t>
            </a:r>
            <a:endParaRPr lang="es-ES" sz="2000" dirty="0" smtClean="0">
              <a:latin typeface="Abadi MT Condensed Extra Bold" pitchFamily="34" charset="0"/>
            </a:endParaRPr>
          </a:p>
          <a:p>
            <a:endParaRPr lang="es-ES" sz="2000" dirty="0" smtClean="0">
              <a:latin typeface="Abadi MT Condensed Extra Bold" pitchFamily="34" charset="0"/>
            </a:endParaRPr>
          </a:p>
          <a:p>
            <a:r>
              <a:rPr lang="es-ES" sz="2000" dirty="0" smtClean="0">
                <a:latin typeface="Abadi MT Condensed Extra Bold" pitchFamily="34" charset="0"/>
              </a:rPr>
              <a:t>“Diles</a:t>
            </a:r>
            <a:r>
              <a:rPr lang="es-ES" sz="2000" dirty="0" smtClean="0">
                <a:latin typeface="Abadi MT Condensed Extra Bold" pitchFamily="34" charset="0"/>
              </a:rPr>
              <a:t>: Vivo yo, dice Jehová el Señor, que no quiero </a:t>
            </a:r>
            <a:r>
              <a:rPr lang="es-ES" sz="2000" dirty="0" smtClean="0">
                <a:latin typeface="Abadi MT Condensed Extra Bold" pitchFamily="34" charset="0"/>
              </a:rPr>
              <a:t>la muerte </a:t>
            </a:r>
            <a:r>
              <a:rPr lang="es-ES" sz="2000" dirty="0" smtClean="0">
                <a:latin typeface="Abadi MT Condensed Extra Bold" pitchFamily="34" charset="0"/>
              </a:rPr>
              <a:t>del impío, sino que se vuelva el impío de su camino, y </a:t>
            </a:r>
            <a:r>
              <a:rPr lang="es-ES" sz="2000" dirty="0" smtClean="0">
                <a:latin typeface="Abadi MT Condensed Extra Bold" pitchFamily="34" charset="0"/>
              </a:rPr>
              <a:t>que viva</a:t>
            </a:r>
            <a:r>
              <a:rPr lang="es-ES" sz="2000" dirty="0" smtClean="0">
                <a:latin typeface="Abadi MT Condensed Extra Bold" pitchFamily="34" charset="0"/>
              </a:rPr>
              <a:t>. Volveos, volveos de vuestros malos caminos; ¿Por </a:t>
            </a:r>
            <a:r>
              <a:rPr lang="es-ES" sz="2000" dirty="0" smtClean="0">
                <a:latin typeface="Abadi MT Condensed Extra Bold" pitchFamily="34" charset="0"/>
              </a:rPr>
              <a:t>qué moriréis</a:t>
            </a:r>
            <a:r>
              <a:rPr lang="es-ES" sz="2000" dirty="0" smtClean="0">
                <a:latin typeface="Abadi MT Condensed Extra Bold" pitchFamily="34" charset="0"/>
              </a:rPr>
              <a:t>, oh casa de </a:t>
            </a:r>
            <a:r>
              <a:rPr lang="es-ES" sz="2000" dirty="0" smtClean="0">
                <a:latin typeface="Abadi MT Condensed Extra Bold" pitchFamily="34" charset="0"/>
              </a:rPr>
              <a:t>Israel”? </a:t>
            </a:r>
            <a:r>
              <a:rPr lang="es-ES" sz="2000" dirty="0" smtClean="0">
                <a:latin typeface="Abadi MT Condensed Extra Bold" pitchFamily="34" charset="0"/>
              </a:rPr>
              <a:t>2 </a:t>
            </a:r>
            <a:r>
              <a:rPr lang="es-ES" sz="2000" dirty="0" err="1" smtClean="0">
                <a:latin typeface="Abadi MT Condensed Extra Bold" pitchFamily="34" charset="0"/>
              </a:rPr>
              <a:t>Ez.</a:t>
            </a:r>
            <a:r>
              <a:rPr lang="es-ES" sz="2000" dirty="0" smtClean="0">
                <a:latin typeface="Abadi MT Condensed Extra Bold" pitchFamily="34" charset="0"/>
              </a:rPr>
              <a:t> 33: 11 </a:t>
            </a:r>
            <a:endParaRPr lang="es-ES" sz="2000" dirty="0" smtClean="0">
              <a:latin typeface="Abadi MT Condensed Extra Bold" pitchFamily="34" charset="0"/>
            </a:endParaRPr>
          </a:p>
          <a:p>
            <a:endParaRPr lang="es-ES" sz="2000" dirty="0" smtClean="0">
              <a:latin typeface="Abadi MT Condensed Extra Bold" pitchFamily="34" charset="0"/>
            </a:endParaRPr>
          </a:p>
          <a:p>
            <a:r>
              <a:rPr lang="es-ES" sz="2000" b="1" dirty="0" smtClean="0">
                <a:solidFill>
                  <a:srgbClr val="FFFF00"/>
                </a:solidFill>
                <a:latin typeface="Abadi MT Condensed Extra Bold" pitchFamily="34" charset="0"/>
              </a:rPr>
              <a:t>2.- Dios </a:t>
            </a:r>
            <a:r>
              <a:rPr lang="es-ES" sz="2000" b="1" dirty="0" smtClean="0">
                <a:solidFill>
                  <a:srgbClr val="FFFF00"/>
                </a:solidFill>
                <a:latin typeface="Abadi MT Condensed Extra Bold" pitchFamily="34" charset="0"/>
              </a:rPr>
              <a:t>quiere que el hombre se arrepienta de su pecado.</a:t>
            </a:r>
          </a:p>
          <a:p>
            <a:r>
              <a:rPr lang="es-ES" sz="2000" dirty="0" smtClean="0">
                <a:latin typeface="Abadi MT Condensed Extra Bold" pitchFamily="34" charset="0"/>
              </a:rPr>
              <a:t>“Así </a:t>
            </a:r>
            <a:r>
              <a:rPr lang="es-ES" sz="2000" dirty="0" smtClean="0">
                <a:latin typeface="Abadi MT Condensed Extra Bold" pitchFamily="34" charset="0"/>
              </a:rPr>
              <a:t>que, </a:t>
            </a:r>
            <a:r>
              <a:rPr lang="es-ES" sz="2000" b="1" dirty="0" smtClean="0">
                <a:latin typeface="Abadi MT Condensed Extra Bold" pitchFamily="34" charset="0"/>
              </a:rPr>
              <a:t>arrepentíos y convertíos, para que </a:t>
            </a:r>
            <a:r>
              <a:rPr lang="es-ES" sz="2000" b="1" dirty="0" smtClean="0">
                <a:latin typeface="Abadi MT Condensed Extra Bold" pitchFamily="34" charset="0"/>
              </a:rPr>
              <a:t>sean </a:t>
            </a:r>
            <a:r>
              <a:rPr lang="es-ES" sz="2000" dirty="0" smtClean="0">
                <a:latin typeface="Abadi MT Condensed Extra Bold" pitchFamily="34" charset="0"/>
              </a:rPr>
              <a:t>borrados </a:t>
            </a:r>
            <a:r>
              <a:rPr lang="es-ES" sz="2000" dirty="0" smtClean="0">
                <a:latin typeface="Abadi MT Condensed Extra Bold" pitchFamily="34" charset="0"/>
              </a:rPr>
              <a:t>vuestros pecados; para que vengan de la presencia </a:t>
            </a:r>
            <a:r>
              <a:rPr lang="es-ES" sz="2000" dirty="0" smtClean="0">
                <a:latin typeface="Abadi MT Condensed Extra Bold" pitchFamily="34" charset="0"/>
              </a:rPr>
              <a:t>del Señor </a:t>
            </a:r>
            <a:r>
              <a:rPr lang="es-ES" sz="2000" dirty="0" smtClean="0">
                <a:latin typeface="Abadi MT Condensed Extra Bold" pitchFamily="34" charset="0"/>
              </a:rPr>
              <a:t>tiempos de refrigerio, y él envíe a Jesucristo, que os </a:t>
            </a:r>
            <a:r>
              <a:rPr lang="es-ES" sz="2000" dirty="0" smtClean="0">
                <a:latin typeface="Abadi MT Condensed Extra Bold" pitchFamily="34" charset="0"/>
              </a:rPr>
              <a:t>fue antes anunciado”. </a:t>
            </a:r>
            <a:r>
              <a:rPr lang="es-ES" sz="2000" dirty="0" smtClean="0">
                <a:latin typeface="Abadi MT Condensed Extra Bold" pitchFamily="34" charset="0"/>
              </a:rPr>
              <a:t>1 </a:t>
            </a:r>
            <a:r>
              <a:rPr lang="es-ES" sz="2000" dirty="0" err="1" smtClean="0">
                <a:latin typeface="Abadi MT Condensed Extra Bold" pitchFamily="34" charset="0"/>
              </a:rPr>
              <a:t>Hech</a:t>
            </a:r>
            <a:r>
              <a:rPr lang="es-ES" sz="2000" dirty="0" smtClean="0">
                <a:latin typeface="Abadi MT Condensed Extra Bold" pitchFamily="34" charset="0"/>
              </a:rPr>
              <a:t>. 3: 19 </a:t>
            </a:r>
            <a:endParaRPr lang="es-ES" sz="2000" dirty="0" smtClean="0">
              <a:latin typeface="Abadi MT Condensed Extra Bold" pitchFamily="34" charset="0"/>
            </a:endParaRPr>
          </a:p>
          <a:p>
            <a:endParaRPr lang="es-ES" sz="2000" dirty="0" smtClean="0">
              <a:latin typeface="Abadi MT Condensed Extra Bold" pitchFamily="34" charset="0"/>
            </a:endParaRPr>
          </a:p>
          <a:p>
            <a:r>
              <a:rPr lang="es-ES" sz="2000" dirty="0" smtClean="0">
                <a:latin typeface="Abadi MT Condensed Extra Bold" pitchFamily="34" charset="0"/>
              </a:rPr>
              <a:t>“Pero </a:t>
            </a:r>
            <a:r>
              <a:rPr lang="es-ES" sz="2000" dirty="0" smtClean="0">
                <a:latin typeface="Abadi MT Condensed Extra Bold" pitchFamily="34" charset="0"/>
              </a:rPr>
              <a:t>Dios, habiendo pasado por alto los tiempos </a:t>
            </a:r>
            <a:r>
              <a:rPr lang="es-ES" sz="2000" dirty="0" smtClean="0">
                <a:latin typeface="Abadi MT Condensed Extra Bold" pitchFamily="34" charset="0"/>
              </a:rPr>
              <a:t>de esta </a:t>
            </a:r>
            <a:r>
              <a:rPr lang="es-ES" sz="2000" dirty="0" smtClean="0">
                <a:latin typeface="Abadi MT Condensed Extra Bold" pitchFamily="34" charset="0"/>
              </a:rPr>
              <a:t>ignorancia, ahora manda a todos los hombres en todo </a:t>
            </a:r>
            <a:r>
              <a:rPr lang="es-ES" sz="2000" dirty="0" smtClean="0">
                <a:latin typeface="Abadi MT Condensed Extra Bold" pitchFamily="34" charset="0"/>
              </a:rPr>
              <a:t>lugar, que </a:t>
            </a:r>
            <a:r>
              <a:rPr lang="es-ES" sz="2000" dirty="0" smtClean="0">
                <a:latin typeface="Abadi MT Condensed Extra Bold" pitchFamily="34" charset="0"/>
              </a:rPr>
              <a:t>se </a:t>
            </a:r>
            <a:r>
              <a:rPr lang="es-ES" sz="2000" b="1" dirty="0" smtClean="0">
                <a:latin typeface="Abadi MT Condensed Extra Bold" pitchFamily="34" charset="0"/>
              </a:rPr>
              <a:t>arrepientan”.</a:t>
            </a:r>
            <a:r>
              <a:rPr lang="es-ES" sz="2000" dirty="0" smtClean="0">
                <a:latin typeface="Abadi MT Condensed Extra Bold" pitchFamily="34" charset="0"/>
              </a:rPr>
              <a:t> </a:t>
            </a:r>
            <a:r>
              <a:rPr lang="es-ES" sz="2000" dirty="0" smtClean="0">
                <a:latin typeface="Abadi MT Condensed Extra Bold" pitchFamily="34" charset="0"/>
              </a:rPr>
              <a:t>2 </a:t>
            </a:r>
            <a:r>
              <a:rPr lang="es-ES" sz="2000" dirty="0" err="1" smtClean="0">
                <a:latin typeface="Abadi MT Condensed Extra Bold" pitchFamily="34" charset="0"/>
              </a:rPr>
              <a:t>Hech</a:t>
            </a:r>
            <a:r>
              <a:rPr lang="es-ES" sz="2000" dirty="0" smtClean="0">
                <a:latin typeface="Abadi MT Condensed Extra Bold" pitchFamily="34" charset="0"/>
              </a:rPr>
              <a:t>. 17: 30 </a:t>
            </a:r>
            <a:endParaRPr lang="es-ES" sz="2000" b="1" dirty="0" smtClean="0">
              <a:latin typeface="Abadi MT Condensed Extra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323528" y="1807071"/>
            <a:ext cx="8748464" cy="2785378"/>
          </a:xfrm>
          <a:prstGeom prst="rect">
            <a:avLst/>
          </a:prstGeom>
          <a:noFill/>
          <a:ln w="9525">
            <a:noFill/>
            <a:miter lim="800000"/>
            <a:headEnd/>
            <a:tailEnd/>
          </a:ln>
          <a:effectLst/>
        </p:spPr>
        <p:txBody>
          <a:bodyPr wrap="square">
            <a:spAutoFit/>
          </a:bodyPr>
          <a:lstStyle/>
          <a:p>
            <a:r>
              <a:rPr lang="es-MX" sz="2700" b="1" dirty="0" smtClean="0">
                <a:solidFill>
                  <a:srgbClr val="FFFF00"/>
                </a:solidFill>
                <a:latin typeface="Chancery" pitchFamily="2" charset="0"/>
              </a:rPr>
              <a:t>8</a:t>
            </a:r>
            <a:r>
              <a:rPr lang="es-MX" sz="2700" b="1" dirty="0" smtClean="0">
                <a:solidFill>
                  <a:srgbClr val="FFFF00"/>
                </a:solidFill>
                <a:latin typeface="Chancery" pitchFamily="2" charset="0"/>
              </a:rPr>
              <a:t>.- ¿QUE TENEMOS QUE HACER?.</a:t>
            </a:r>
            <a:r>
              <a:rPr lang="es-ES" sz="2700" b="1" dirty="0" smtClean="0"/>
              <a:t> </a:t>
            </a:r>
            <a:endParaRPr lang="es-ES" sz="2800" b="1" dirty="0" smtClean="0"/>
          </a:p>
          <a:p>
            <a:r>
              <a:rPr lang="es-ES" sz="2000" b="1" dirty="0" smtClean="0"/>
              <a:t>1.- Velar</a:t>
            </a:r>
            <a:endParaRPr lang="es-ES" sz="2000" b="1" dirty="0" smtClean="0">
              <a:solidFill>
                <a:srgbClr val="FFC000"/>
              </a:solidFill>
            </a:endParaRPr>
          </a:p>
          <a:p>
            <a:r>
              <a:rPr lang="es-ES" sz="2000" b="1" dirty="0" smtClean="0">
                <a:solidFill>
                  <a:srgbClr val="FFC000"/>
                </a:solidFill>
              </a:rPr>
              <a:t>Velad</a:t>
            </a:r>
            <a:r>
              <a:rPr lang="es-ES" sz="2000" b="1" dirty="0" smtClean="0">
                <a:solidFill>
                  <a:srgbClr val="FFC000"/>
                </a:solidFill>
              </a:rPr>
              <a:t>, pues, porque no sabéis el día ni la </a:t>
            </a:r>
            <a:r>
              <a:rPr lang="es-ES" sz="2000" b="1" dirty="0" smtClean="0">
                <a:solidFill>
                  <a:srgbClr val="FFC000"/>
                </a:solidFill>
              </a:rPr>
              <a:t>hora  </a:t>
            </a:r>
          </a:p>
          <a:p>
            <a:r>
              <a:rPr lang="es-ES" sz="2000" b="1" dirty="0" smtClean="0">
                <a:solidFill>
                  <a:srgbClr val="FFC000"/>
                </a:solidFill>
              </a:rPr>
              <a:t>en que </a:t>
            </a:r>
            <a:r>
              <a:rPr lang="es-ES" sz="2000" b="1" dirty="0" smtClean="0">
                <a:solidFill>
                  <a:srgbClr val="FFC000"/>
                </a:solidFill>
              </a:rPr>
              <a:t>el Hijo del Hombre ha de venir. </a:t>
            </a:r>
            <a:r>
              <a:rPr lang="es-ES" sz="2000" b="1" dirty="0" err="1" smtClean="0"/>
              <a:t>Mt</a:t>
            </a:r>
            <a:r>
              <a:rPr lang="es-ES" sz="2000" b="1" dirty="0" err="1" smtClean="0"/>
              <a:t>.</a:t>
            </a:r>
            <a:r>
              <a:rPr lang="es-ES" sz="2000" b="1" dirty="0" smtClean="0"/>
              <a:t> </a:t>
            </a:r>
            <a:r>
              <a:rPr lang="es-ES" sz="2000" b="1" dirty="0" smtClean="0"/>
              <a:t>25:13</a:t>
            </a:r>
            <a:endParaRPr lang="es-ES" sz="2000" b="1" dirty="0" smtClean="0"/>
          </a:p>
          <a:p>
            <a:endParaRPr lang="es-ES" sz="800" dirty="0" smtClean="0"/>
          </a:p>
          <a:p>
            <a:r>
              <a:rPr lang="es-ES" sz="2000" dirty="0" smtClean="0"/>
              <a:t>2 .- </a:t>
            </a:r>
            <a:r>
              <a:rPr lang="es-ES" sz="2000" b="1" dirty="0" smtClean="0"/>
              <a:t>Mirad </a:t>
            </a:r>
            <a:r>
              <a:rPr lang="es-ES" sz="2000" b="1" dirty="0" smtClean="0"/>
              <a:t>también por vosotros </a:t>
            </a:r>
            <a:r>
              <a:rPr lang="es-ES" sz="2000" b="1" dirty="0" smtClean="0"/>
              <a:t>mismos</a:t>
            </a:r>
            <a:endParaRPr lang="es-ES" sz="2000" b="1" dirty="0" smtClean="0">
              <a:solidFill>
                <a:srgbClr val="FFC000"/>
              </a:solidFill>
            </a:endParaRPr>
          </a:p>
          <a:p>
            <a:r>
              <a:rPr lang="es-ES" sz="2000" b="1" dirty="0" smtClean="0">
                <a:solidFill>
                  <a:srgbClr val="FFC000"/>
                </a:solidFill>
              </a:rPr>
              <a:t>Mirad por vosotros mismos que vuestros corazones </a:t>
            </a:r>
            <a:r>
              <a:rPr lang="es-ES" sz="2000" b="1" dirty="0" smtClean="0">
                <a:solidFill>
                  <a:srgbClr val="FFC000"/>
                </a:solidFill>
              </a:rPr>
              <a:t>no se carguen de glotonería y embriaguez y de </a:t>
            </a:r>
            <a:r>
              <a:rPr lang="es-ES" sz="2000" b="1" dirty="0" smtClean="0">
                <a:solidFill>
                  <a:srgbClr val="FFC000"/>
                </a:solidFill>
              </a:rPr>
              <a:t>los afanes </a:t>
            </a:r>
            <a:r>
              <a:rPr lang="es-ES" sz="2000" b="1" dirty="0" smtClean="0">
                <a:solidFill>
                  <a:srgbClr val="FFC000"/>
                </a:solidFill>
              </a:rPr>
              <a:t>de esta vida, y </a:t>
            </a:r>
            <a:r>
              <a:rPr lang="es-ES" sz="2000" b="1" u="sng" dirty="0" smtClean="0">
                <a:solidFill>
                  <a:srgbClr val="FFFF00"/>
                </a:solidFill>
              </a:rPr>
              <a:t>venga de repente</a:t>
            </a:r>
            <a:r>
              <a:rPr lang="es-ES" sz="2000" b="1" dirty="0" smtClean="0">
                <a:solidFill>
                  <a:srgbClr val="FFC000"/>
                </a:solidFill>
              </a:rPr>
              <a:t> sobre vosotros aquel día</a:t>
            </a:r>
            <a:r>
              <a:rPr lang="es-ES" sz="2000" b="1" dirty="0" smtClean="0">
                <a:solidFill>
                  <a:srgbClr val="FFC000"/>
                </a:solidFill>
              </a:rPr>
              <a:t>.</a:t>
            </a:r>
            <a:r>
              <a:rPr lang="es-ES" sz="2000" b="1" dirty="0" smtClean="0">
                <a:solidFill>
                  <a:srgbClr val="FFC000"/>
                </a:solidFill>
              </a:rPr>
              <a:t> </a:t>
            </a:r>
            <a:r>
              <a:rPr lang="es-ES" sz="2000" b="1" dirty="0" err="1" smtClean="0"/>
              <a:t>Luc</a:t>
            </a:r>
            <a:r>
              <a:rPr lang="es-ES" sz="2000" b="1" dirty="0" smtClean="0"/>
              <a:t>. 21: 34 </a:t>
            </a:r>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   EL </a:t>
            </a: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RAPTO</a:t>
            </a:r>
            <a:b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
        <p:nvSpPr>
          <p:cNvPr id="6" name="Text Box 4"/>
          <p:cNvSpPr txBox="1">
            <a:spLocks noChangeArrowheads="1"/>
          </p:cNvSpPr>
          <p:nvPr/>
        </p:nvSpPr>
        <p:spPr bwMode="auto">
          <a:xfrm>
            <a:off x="323528" y="4769857"/>
            <a:ext cx="8568952" cy="1754326"/>
          </a:xfrm>
          <a:prstGeom prst="rect">
            <a:avLst/>
          </a:prstGeom>
          <a:noFill/>
          <a:ln w="9525">
            <a:noFill/>
            <a:miter lim="800000"/>
            <a:headEnd/>
            <a:tailEnd/>
          </a:ln>
          <a:effectLst/>
        </p:spPr>
        <p:txBody>
          <a:bodyPr wrap="square">
            <a:spAutoFit/>
          </a:bodyPr>
          <a:lstStyle/>
          <a:p>
            <a:r>
              <a:rPr lang="es-ES" sz="2000" b="1" dirty="0" smtClean="0"/>
              <a:t>3 .- Mirad, velad y orad</a:t>
            </a:r>
            <a:r>
              <a:rPr lang="es-ES" sz="2000" b="1" dirty="0" smtClean="0">
                <a:solidFill>
                  <a:srgbClr val="FFC000"/>
                </a:solidFill>
              </a:rPr>
              <a:t>; porque no sabéis cuando será el tiempo</a:t>
            </a:r>
            <a:r>
              <a:rPr lang="es-ES" sz="2000" dirty="0" smtClean="0"/>
              <a:t>.</a:t>
            </a:r>
            <a:r>
              <a:rPr lang="es-ES" sz="2000" b="1" dirty="0" smtClean="0"/>
              <a:t> Mr. 13: 33 </a:t>
            </a:r>
          </a:p>
          <a:p>
            <a:endParaRPr lang="es-ES" sz="800" b="1" dirty="0" smtClean="0"/>
          </a:p>
          <a:p>
            <a:r>
              <a:rPr lang="es-ES" sz="2000" b="1" dirty="0" smtClean="0"/>
              <a:t>4.- Velad</a:t>
            </a:r>
            <a:r>
              <a:rPr lang="es-ES" sz="2000" b="1" dirty="0" smtClean="0"/>
              <a:t>,  pues</a:t>
            </a:r>
            <a:r>
              <a:rPr lang="es-ES" sz="2000" b="1" dirty="0" smtClean="0">
                <a:solidFill>
                  <a:srgbClr val="FFC000"/>
                </a:solidFill>
              </a:rPr>
              <a:t>,  en todo tiempo orando que seáis tenidos </a:t>
            </a:r>
            <a:r>
              <a:rPr lang="es-ES" sz="2000" b="1" u="sng" dirty="0" smtClean="0">
                <a:solidFill>
                  <a:srgbClr val="FFFF00"/>
                </a:solidFill>
              </a:rPr>
              <a:t>por dignos de escapar</a:t>
            </a:r>
            <a:r>
              <a:rPr lang="es-ES" sz="2000" b="1" dirty="0" smtClean="0">
                <a:solidFill>
                  <a:srgbClr val="FFC000"/>
                </a:solidFill>
              </a:rPr>
              <a:t> de todas estas cosas que vendrán,  y de estar en pie delante del Hijo del Hombre</a:t>
            </a:r>
            <a:r>
              <a:rPr lang="es-ES" sz="2000" b="1" dirty="0" smtClean="0">
                <a:solidFill>
                  <a:srgbClr val="FFC000"/>
                </a:solidFill>
              </a:rPr>
              <a:t>. Luc.21:36</a:t>
            </a:r>
          </a:p>
        </p:txBody>
      </p:sp>
      <p:pic>
        <p:nvPicPr>
          <p:cNvPr id="15" name="14 Imagen" descr="dios1.jpg"/>
          <p:cNvPicPr>
            <a:picLocks noChangeAspect="1"/>
          </p:cNvPicPr>
          <p:nvPr/>
        </p:nvPicPr>
        <p:blipFill>
          <a:blip r:embed="rId2" cstate="print"/>
          <a:stretch>
            <a:fillRect/>
          </a:stretch>
        </p:blipFill>
        <p:spPr>
          <a:xfrm>
            <a:off x="6300192" y="0"/>
            <a:ext cx="2843808" cy="357301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y%20alguno%20se%20quedan.jpg"/>
          <p:cNvPicPr>
            <a:picLocks noChangeAspect="1"/>
          </p:cNvPicPr>
          <p:nvPr/>
        </p:nvPicPr>
        <p:blipFill>
          <a:blip r:embed="rId3" cstate="print"/>
          <a:stretch>
            <a:fillRect/>
          </a:stretch>
        </p:blipFill>
        <p:spPr>
          <a:xfrm>
            <a:off x="0" y="1700808"/>
            <a:ext cx="3419872" cy="3816424"/>
          </a:xfrm>
          <a:prstGeom prst="rect">
            <a:avLst/>
          </a:prstGeom>
        </p:spPr>
      </p:pic>
      <p:sp>
        <p:nvSpPr>
          <p:cNvPr id="12" name="Text Box 4"/>
          <p:cNvSpPr txBox="1">
            <a:spLocks noChangeArrowheads="1"/>
          </p:cNvSpPr>
          <p:nvPr/>
        </p:nvSpPr>
        <p:spPr bwMode="auto">
          <a:xfrm>
            <a:off x="3419872" y="1772816"/>
            <a:ext cx="5724128" cy="3908762"/>
          </a:xfrm>
          <a:prstGeom prst="rect">
            <a:avLst/>
          </a:prstGeom>
          <a:noFill/>
          <a:ln w="9525">
            <a:noFill/>
            <a:miter lim="800000"/>
            <a:headEnd/>
            <a:tailEnd/>
          </a:ln>
          <a:effectLst/>
        </p:spPr>
        <p:txBody>
          <a:bodyPr wrap="square">
            <a:spAutoFit/>
          </a:bodyPr>
          <a:lstStyle/>
          <a:p>
            <a:pPr algn="ctr"/>
            <a:r>
              <a:rPr lang="es-MX" sz="2400" b="1" dirty="0" smtClean="0">
                <a:solidFill>
                  <a:srgbClr val="FFFF00"/>
                </a:solidFill>
                <a:latin typeface="Chancery" pitchFamily="2" charset="0"/>
              </a:rPr>
              <a:t>9</a:t>
            </a:r>
            <a:r>
              <a:rPr lang="es-MX" sz="2400" b="1" dirty="0" smtClean="0">
                <a:solidFill>
                  <a:srgbClr val="FFFF00"/>
                </a:solidFill>
                <a:latin typeface="Chancery" pitchFamily="2" charset="0"/>
              </a:rPr>
              <a:t>.- ¡¡</a:t>
            </a:r>
            <a:r>
              <a:rPr lang="es-MX" sz="2400" b="1" dirty="0" smtClean="0">
                <a:solidFill>
                  <a:srgbClr val="FFFF00"/>
                </a:solidFill>
                <a:latin typeface="Chancery" pitchFamily="2" charset="0"/>
              </a:rPr>
              <a:t>DIOS PROMETE GUARDARNOS DE LA IRA VENIDERA!!</a:t>
            </a:r>
            <a:endParaRPr lang="es-MX" sz="2400" b="1" dirty="0" smtClean="0">
              <a:solidFill>
                <a:srgbClr val="FFFF00"/>
              </a:solidFill>
              <a:latin typeface="Chancery" pitchFamily="2" charset="0"/>
            </a:endParaRPr>
          </a:p>
          <a:p>
            <a:r>
              <a:rPr lang="es-ES" sz="2000" b="1" dirty="0" smtClean="0"/>
              <a:t>"</a:t>
            </a:r>
            <a:r>
              <a:rPr lang="es-ES" sz="2000" b="1" dirty="0" smtClean="0"/>
              <a:t>Anda pueblo mío entra en tus aposentos cierra tras ti tus puertas; escóndete un poquito, por un momento, en tanto que pasa la indignación. Porque he aquí que Jehová sale de su lugar para castigar al morador de la tierra por su maldad contra el, y la tierra derramara la sangre derramada sobre ella, y no encubrirá ya mas a sus muertos"  (</a:t>
            </a:r>
            <a:r>
              <a:rPr lang="es-ES" sz="2000" b="1" dirty="0" smtClean="0"/>
              <a:t>ISAÍAS 26:20-21). </a:t>
            </a:r>
            <a:endParaRPr lang="es-ES" sz="2000" b="1" dirty="0" smtClean="0"/>
          </a:p>
          <a:p>
            <a:endParaRPr lang="es-ES" sz="2000" b="1" dirty="0" smtClean="0"/>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EL RAPTO</a:t>
            </a:r>
            <a:b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
        <p:nvSpPr>
          <p:cNvPr id="6" name="Text Box 4"/>
          <p:cNvSpPr txBox="1">
            <a:spLocks noChangeArrowheads="1"/>
          </p:cNvSpPr>
          <p:nvPr/>
        </p:nvSpPr>
        <p:spPr bwMode="auto">
          <a:xfrm>
            <a:off x="323528" y="5445224"/>
            <a:ext cx="8280920" cy="1015663"/>
          </a:xfrm>
          <a:prstGeom prst="rect">
            <a:avLst/>
          </a:prstGeom>
          <a:noFill/>
          <a:ln w="9525">
            <a:noFill/>
            <a:miter lim="800000"/>
            <a:headEnd/>
            <a:tailEnd/>
          </a:ln>
          <a:effectLst/>
        </p:spPr>
        <p:txBody>
          <a:bodyPr wrap="square">
            <a:spAutoFit/>
          </a:bodyPr>
          <a:lstStyle/>
          <a:p>
            <a:pPr algn="ctr"/>
            <a:r>
              <a:rPr lang="es-ES" sz="2000" b="1" dirty="0" smtClean="0">
                <a:solidFill>
                  <a:srgbClr val="FFFF00"/>
                </a:solidFill>
                <a:latin typeface="Abadi MT Condensed Extra Bold" pitchFamily="34" charset="0"/>
              </a:rPr>
              <a:t>"POR CUANTO HAS GUARDADO LA PALABRA DE MI PACIENCIA, YO TAMBIÉN TE GUARDARÉ DE LA HORA DE LA PRUEBA QUE HA DE VENIR SOBRE EL MUNDO ENTERO, PARA PROBAR A LOS QUE MORAN EN LA TIERRA" (APOCALIPSIS 3:10). </a:t>
            </a:r>
            <a:endParaRPr lang="es-ES" sz="2000" b="1" dirty="0">
              <a:solidFill>
                <a:srgbClr val="FFFF00"/>
              </a:solidFill>
              <a:latin typeface="Abadi MT Condensed Extra Bold"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EL RAPTO</a:t>
            </a:r>
            <a:b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pic>
        <p:nvPicPr>
          <p:cNvPr id="7" name="6 Imagen" descr="el-rapto-de-la-iglesia-estas-listo-_imagenGrande.jpg"/>
          <p:cNvPicPr>
            <a:picLocks noChangeAspect="1"/>
          </p:cNvPicPr>
          <p:nvPr/>
        </p:nvPicPr>
        <p:blipFill>
          <a:blip r:embed="rId3" cstate="print"/>
          <a:stretch>
            <a:fillRect/>
          </a:stretch>
        </p:blipFill>
        <p:spPr>
          <a:xfrm>
            <a:off x="0" y="1676399"/>
            <a:ext cx="9144000" cy="5186265"/>
          </a:xfrm>
          <a:prstGeom prst="rect">
            <a:avLst/>
          </a:prstGeom>
        </p:spPr>
      </p:pic>
      <p:sp>
        <p:nvSpPr>
          <p:cNvPr id="9" name="8 CuadroTexto"/>
          <p:cNvSpPr txBox="1"/>
          <p:nvPr/>
        </p:nvSpPr>
        <p:spPr>
          <a:xfrm>
            <a:off x="1763688" y="2492896"/>
            <a:ext cx="5471370" cy="707886"/>
          </a:xfrm>
          <a:prstGeom prst="rect">
            <a:avLst/>
          </a:prstGeom>
          <a:noFill/>
        </p:spPr>
        <p:txBody>
          <a:bodyPr wrap="none" rtlCol="0">
            <a:spAutoFit/>
          </a:bodyPr>
          <a:lstStyle/>
          <a:p>
            <a:r>
              <a:rPr lang="es-MX" sz="4000" b="1" dirty="0" smtClean="0"/>
              <a:t>SI JESUS VINIERA HOY</a:t>
            </a:r>
            <a:endParaRPr lang="es-ES" sz="4000" b="1"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ltar.jpg"/>
          <p:cNvPicPr>
            <a:picLocks noChangeAspect="1"/>
          </p:cNvPicPr>
          <p:nvPr/>
        </p:nvPicPr>
        <p:blipFill>
          <a:blip r:embed="rId2" cstate="print"/>
          <a:stretch>
            <a:fillRect/>
          </a:stretch>
        </p:blipFill>
        <p:spPr>
          <a:xfrm>
            <a:off x="1" y="14199"/>
            <a:ext cx="9143999" cy="6829601"/>
          </a:xfrm>
          <a:prstGeom prst="rect">
            <a:avLst/>
          </a:prstGeom>
        </p:spPr>
      </p:pic>
      <p:sp>
        <p:nvSpPr>
          <p:cNvPr id="6" name="2 Subtítulo"/>
          <p:cNvSpPr txBox="1">
            <a:spLocks/>
          </p:cNvSpPr>
          <p:nvPr/>
        </p:nvSpPr>
        <p:spPr>
          <a:xfrm>
            <a:off x="6372200" y="2708920"/>
            <a:ext cx="2771800" cy="2808312"/>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85000" lnSpcReduction="10000"/>
          </a:bodyPr>
          <a:lstStyle/>
          <a:p>
            <a:pPr marL="342900" indent="-342900" algn="just">
              <a:spcBef>
                <a:spcPct val="20000"/>
              </a:spcBef>
              <a:defRPr/>
            </a:pPr>
            <a:r>
              <a:rPr lang="es-ES" sz="2000" b="1" dirty="0" smtClean="0">
                <a:solidFill>
                  <a:srgbClr val="C00000"/>
                </a:solidFill>
              </a:rPr>
              <a:t>      </a:t>
            </a:r>
            <a:r>
              <a:rPr lang="es-ES" sz="2000" b="1" dirty="0" smtClean="0">
                <a:solidFill>
                  <a:schemeClr val="tx1"/>
                </a:solidFill>
              </a:rPr>
              <a:t>Le dijo Jesús: Yo </a:t>
            </a:r>
            <a:r>
              <a:rPr lang="es-ES" sz="2000" b="1" u="sng" dirty="0" smtClean="0">
                <a:solidFill>
                  <a:schemeClr val="tx1"/>
                </a:solidFill>
              </a:rPr>
              <a:t>soy la resurrección</a:t>
            </a:r>
            <a:r>
              <a:rPr lang="es-ES" sz="2000" b="1" dirty="0" smtClean="0">
                <a:solidFill>
                  <a:schemeClr val="tx1"/>
                </a:solidFill>
              </a:rPr>
              <a:t> y la vida; </a:t>
            </a:r>
            <a:r>
              <a:rPr lang="es-ES" sz="2000" b="1" u="sng" dirty="0" smtClean="0">
                <a:solidFill>
                  <a:schemeClr val="tx1"/>
                </a:solidFill>
              </a:rPr>
              <a:t>el que cree en mí, aunque esté muerto, vivirá.</a:t>
            </a:r>
            <a:r>
              <a:rPr lang="es-ES" sz="2000" b="1" dirty="0" smtClean="0">
                <a:solidFill>
                  <a:schemeClr val="tx1"/>
                </a:solidFill>
              </a:rPr>
              <a:t> Y todo aquel que vive y cree en mí, no morirá eternamente. ¿Crees esto? </a:t>
            </a:r>
          </a:p>
          <a:p>
            <a:pPr marL="342900" indent="-342900" algn="r">
              <a:spcBef>
                <a:spcPct val="20000"/>
              </a:spcBef>
              <a:defRPr/>
            </a:pPr>
            <a:r>
              <a:rPr lang="es-ES" sz="2000" b="1" dirty="0" smtClean="0">
                <a:solidFill>
                  <a:schemeClr val="tx1"/>
                </a:solidFill>
              </a:rPr>
              <a:t>Juan 11:25-26 </a:t>
            </a:r>
          </a:p>
          <a:p>
            <a:pPr marL="342900" lvl="0" indent="-342900" algn="just">
              <a:spcBef>
                <a:spcPct val="20000"/>
              </a:spcBef>
              <a:defRPr/>
            </a:pPr>
            <a:endParaRPr lang="es-ES" sz="2000" b="1" dirty="0">
              <a:solidFill>
                <a:schemeClr val="tx1"/>
              </a:solidFill>
              <a:latin typeface="Chancery" pitchFamily="2" charset="0"/>
            </a:endParaRPr>
          </a:p>
        </p:txBody>
      </p:sp>
      <p:sp>
        <p:nvSpPr>
          <p:cNvPr id="11" name="10 Rectángulo"/>
          <p:cNvSpPr/>
          <p:nvPr/>
        </p:nvSpPr>
        <p:spPr>
          <a:xfrm>
            <a:off x="179512" y="116632"/>
            <a:ext cx="4896544" cy="1508105"/>
          </a:xfrm>
          <a:prstGeom prst="rect">
            <a:avLst/>
          </a:prstGeom>
        </p:spPr>
        <p:txBody>
          <a:bodyPr wrap="square">
            <a:spAutoFit/>
          </a:bodyPr>
          <a:lstStyle/>
          <a:p>
            <a:pPr algn="ctr"/>
            <a:r>
              <a:rPr lang="es-MX" sz="4600" b="1" dirty="0" smtClean="0">
                <a:ln>
                  <a:solidFill>
                    <a:schemeClr val="tx1"/>
                  </a:solidFill>
                </a:ln>
                <a:solidFill>
                  <a:schemeClr val="accent6">
                    <a:lumMod val="60000"/>
                    <a:lumOff val="40000"/>
                  </a:schemeClr>
                </a:solidFill>
                <a:latin typeface="Comic Sans MS" pitchFamily="66" charset="0"/>
              </a:rPr>
              <a:t>EL RAPTO </a:t>
            </a:r>
          </a:p>
          <a:p>
            <a:r>
              <a:rPr lang="es-MX" sz="4600" b="1" dirty="0" smtClean="0">
                <a:ln>
                  <a:solidFill>
                    <a:schemeClr val="tx1"/>
                  </a:solidFill>
                </a:ln>
                <a:solidFill>
                  <a:schemeClr val="accent6">
                    <a:lumMod val="60000"/>
                    <a:lumOff val="40000"/>
                  </a:schemeClr>
                </a:solidFill>
                <a:latin typeface="Comic Sans MS" pitchFamily="66" charset="0"/>
              </a:rPr>
              <a:t>DE LA IGLESIA</a:t>
            </a:r>
            <a:endParaRPr lang="es-ES" sz="4600" dirty="0">
              <a:ln>
                <a:solidFill>
                  <a:schemeClr val="tx1"/>
                </a:solidFill>
              </a:ln>
              <a:solidFill>
                <a:schemeClr val="accent6">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70080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s-MX" sz="4500" dirty="0" smtClean="0">
                <a:solidFill>
                  <a:srgbClr val="FF0000"/>
                </a:solidFill>
                <a:latin typeface="Chancery" pitchFamily="2" charset="0"/>
              </a:rPr>
              <a:t>EL RAPTO</a:t>
            </a:r>
            <a:br>
              <a:rPr lang="es-MX" sz="4500" dirty="0" smtClean="0">
                <a:solidFill>
                  <a:srgbClr val="FF0000"/>
                </a:solidFill>
                <a:latin typeface="Chancery" pitchFamily="2" charset="0"/>
              </a:rPr>
            </a:br>
            <a:r>
              <a:rPr lang="es-MX" sz="4500" dirty="0" smtClean="0">
                <a:solidFill>
                  <a:srgbClr val="FF0000"/>
                </a:solidFill>
                <a:latin typeface="Chancery" pitchFamily="2" charset="0"/>
              </a:rPr>
              <a:t>DE LA IGLESIA</a:t>
            </a:r>
            <a:endParaRPr lang="es-ES" sz="4500" b="1" dirty="0">
              <a:solidFill>
                <a:srgbClr val="FF0000"/>
              </a:solidFill>
              <a:latin typeface="Chancery" pitchFamily="2" charset="0"/>
            </a:endParaRPr>
          </a:p>
        </p:txBody>
      </p:sp>
      <p:sp>
        <p:nvSpPr>
          <p:cNvPr id="12" name="Text Box 4"/>
          <p:cNvSpPr txBox="1">
            <a:spLocks noChangeArrowheads="1"/>
          </p:cNvSpPr>
          <p:nvPr/>
        </p:nvSpPr>
        <p:spPr bwMode="auto">
          <a:xfrm>
            <a:off x="3347864" y="1988840"/>
            <a:ext cx="5616624" cy="4262705"/>
          </a:xfrm>
          <a:prstGeom prst="rect">
            <a:avLst/>
          </a:prstGeom>
          <a:noFill/>
          <a:ln w="9525">
            <a:noFill/>
            <a:miter lim="800000"/>
            <a:headEnd/>
            <a:tailEnd/>
          </a:ln>
          <a:effectLst/>
        </p:spPr>
        <p:txBody>
          <a:bodyPr wrap="square">
            <a:spAutoFit/>
          </a:bodyPr>
          <a:lstStyle/>
          <a:p>
            <a:r>
              <a:rPr lang="es-MX" sz="2600" b="1" dirty="0" smtClean="0">
                <a:solidFill>
                  <a:srgbClr val="FFFF00"/>
                </a:solidFill>
                <a:latin typeface="Chancery" pitchFamily="2" charset="0"/>
              </a:rPr>
              <a:t>1.- ¿QUE ES EL RAPTO?.</a:t>
            </a:r>
          </a:p>
          <a:p>
            <a:r>
              <a:rPr lang="es-ES" sz="2400" b="1" dirty="0" smtClean="0"/>
              <a:t>El término "rapto" es una expresión de la palabra griega </a:t>
            </a:r>
            <a:r>
              <a:rPr lang="es-ES" sz="2400" b="1" dirty="0" err="1" smtClean="0"/>
              <a:t>Rapio</a:t>
            </a:r>
            <a:r>
              <a:rPr lang="es-ES" sz="2400" b="1" dirty="0" smtClean="0"/>
              <a:t> (que significa </a:t>
            </a:r>
            <a:r>
              <a:rPr lang="es-ES" sz="2400" b="1" dirty="0" smtClean="0">
                <a:solidFill>
                  <a:srgbClr val="FFC000"/>
                </a:solidFill>
              </a:rPr>
              <a:t>(</a:t>
            </a:r>
            <a:r>
              <a:rPr lang="es-ES" sz="2400" b="1" i="1" u="sng" dirty="0" smtClean="0">
                <a:solidFill>
                  <a:srgbClr val="FFC000"/>
                </a:solidFill>
              </a:rPr>
              <a:t>arrebato</a:t>
            </a:r>
            <a:r>
              <a:rPr lang="es-ES" sz="2400" b="1" i="1" u="sng" dirty="0" smtClean="0">
                <a:solidFill>
                  <a:srgbClr val="FFC000"/>
                </a:solidFill>
              </a:rPr>
              <a:t>, desaparición</a:t>
            </a:r>
            <a:r>
              <a:rPr lang="es-ES" sz="2400" dirty="0" smtClean="0">
                <a:solidFill>
                  <a:srgbClr val="FFC000"/>
                </a:solidFill>
              </a:rPr>
              <a:t>)</a:t>
            </a:r>
            <a:r>
              <a:rPr lang="es-ES" sz="2400" dirty="0" smtClean="0"/>
              <a:t>. </a:t>
            </a:r>
          </a:p>
          <a:p>
            <a:endParaRPr lang="es-ES" sz="500" dirty="0" smtClean="0"/>
          </a:p>
          <a:p>
            <a:r>
              <a:rPr lang="es-ES" sz="2400" b="1" dirty="0" smtClean="0"/>
              <a:t>Poco antes del fin del mundo, Cristo retornará </a:t>
            </a:r>
            <a:r>
              <a:rPr lang="es-ES" sz="2400" b="1" dirty="0" smtClean="0"/>
              <a:t>en las nubes </a:t>
            </a:r>
            <a:r>
              <a:rPr lang="es-ES" sz="2400" b="1" dirty="0" smtClean="0"/>
              <a:t>y se llevará con él a todas las personas - vivas y muertas </a:t>
            </a:r>
            <a:r>
              <a:rPr lang="es-ES" sz="2400" b="1" dirty="0" smtClean="0"/>
              <a:t>– (su Iglesia) que </a:t>
            </a:r>
            <a:r>
              <a:rPr lang="es-ES" sz="2400" b="1" dirty="0" smtClean="0"/>
              <a:t>hayan confiado en Cristo como su </a:t>
            </a:r>
            <a:r>
              <a:rPr lang="es-ES" sz="2400" b="1" dirty="0" smtClean="0"/>
              <a:t>Salvador y que  estén viviendo una vida limpia de maldad y de pecado</a:t>
            </a:r>
            <a:endParaRPr lang="es-ES" sz="1000" b="1" dirty="0" smtClean="0">
              <a:solidFill>
                <a:srgbClr val="FFFF00"/>
              </a:solidFill>
            </a:endParaRPr>
          </a:p>
        </p:txBody>
      </p:sp>
      <p:pic>
        <p:nvPicPr>
          <p:cNvPr id="16" name="15 Imagen" descr="corazon.jpg"/>
          <p:cNvPicPr>
            <a:picLocks noChangeAspect="1"/>
          </p:cNvPicPr>
          <p:nvPr/>
        </p:nvPicPr>
        <p:blipFill>
          <a:blip r:embed="rId2" cstate="print"/>
          <a:stretch>
            <a:fillRect/>
          </a:stretch>
        </p:blipFill>
        <p:spPr>
          <a:xfrm>
            <a:off x="48005" y="2060848"/>
            <a:ext cx="3227851" cy="460851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dios1.jpg"/>
          <p:cNvPicPr>
            <a:picLocks noChangeAspect="1"/>
          </p:cNvPicPr>
          <p:nvPr/>
        </p:nvPicPr>
        <p:blipFill>
          <a:blip r:embed="rId2" cstate="print"/>
          <a:stretch>
            <a:fillRect/>
          </a:stretch>
        </p:blipFill>
        <p:spPr>
          <a:xfrm>
            <a:off x="0" y="1844824"/>
            <a:ext cx="4932040" cy="3456384"/>
          </a:xfrm>
          <a:prstGeom prst="rect">
            <a:avLst/>
          </a:prstGeom>
        </p:spPr>
      </p:pic>
      <p:sp>
        <p:nvSpPr>
          <p:cNvPr id="12" name="Text Box 4"/>
          <p:cNvSpPr txBox="1">
            <a:spLocks noChangeArrowheads="1"/>
          </p:cNvSpPr>
          <p:nvPr/>
        </p:nvSpPr>
        <p:spPr bwMode="auto">
          <a:xfrm>
            <a:off x="4932040" y="1628801"/>
            <a:ext cx="4032448" cy="3616375"/>
          </a:xfrm>
          <a:prstGeom prst="rect">
            <a:avLst/>
          </a:prstGeom>
          <a:noFill/>
          <a:ln w="9525">
            <a:noFill/>
            <a:miter lim="800000"/>
            <a:headEnd/>
            <a:tailEnd/>
          </a:ln>
          <a:effectLst/>
        </p:spPr>
        <p:txBody>
          <a:bodyPr wrap="square">
            <a:spAutoFit/>
          </a:bodyPr>
          <a:lstStyle/>
          <a:p>
            <a:pPr algn="ctr"/>
            <a:r>
              <a:rPr lang="es-MX" sz="2400" b="1" dirty="0" smtClean="0">
                <a:solidFill>
                  <a:srgbClr val="FFFF00"/>
                </a:solidFill>
                <a:latin typeface="Chancery" pitchFamily="2" charset="0"/>
              </a:rPr>
              <a:t>2.- ¿COMO SE DARA EL RAPTO?.</a:t>
            </a:r>
          </a:p>
          <a:p>
            <a:r>
              <a:rPr lang="es-ES" sz="2200" b="1" dirty="0" smtClean="0"/>
              <a:t>“En un momento,  en un abrir y cerrar de ojos,  a la final trompeta;  porque se tocará la trompeta,  y los muertos serán resucitados incorruptibles,  y nosotros seremos transformados”</a:t>
            </a:r>
            <a:r>
              <a:rPr lang="es-ES" sz="2200" dirty="0" smtClean="0"/>
              <a:t>. </a:t>
            </a:r>
            <a:r>
              <a:rPr lang="es-ES" sz="2200" b="1" dirty="0" smtClean="0"/>
              <a:t> </a:t>
            </a:r>
            <a:r>
              <a:rPr lang="es-ES" sz="2200" b="1" dirty="0" smtClean="0"/>
              <a:t>1Co </a:t>
            </a:r>
            <a:r>
              <a:rPr lang="es-ES" sz="2200" b="1" dirty="0" smtClean="0"/>
              <a:t>15:52 </a:t>
            </a:r>
            <a:endParaRPr lang="es-MX" sz="500" b="1" dirty="0" smtClean="0"/>
          </a:p>
          <a:p>
            <a:endParaRPr lang="es-ES" sz="500" b="1" dirty="0" smtClean="0"/>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EL RAPTO</a:t>
            </a:r>
            <a:b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
        <p:nvSpPr>
          <p:cNvPr id="6" name="5 CuadroTexto"/>
          <p:cNvSpPr txBox="1"/>
          <p:nvPr/>
        </p:nvSpPr>
        <p:spPr>
          <a:xfrm>
            <a:off x="179512" y="5229200"/>
            <a:ext cx="8786380" cy="1323439"/>
          </a:xfrm>
          <a:prstGeom prst="rect">
            <a:avLst/>
          </a:prstGeom>
          <a:noFill/>
        </p:spPr>
        <p:txBody>
          <a:bodyPr wrap="none" rtlCol="0">
            <a:spAutoFit/>
          </a:bodyPr>
          <a:lstStyle/>
          <a:p>
            <a:r>
              <a:rPr lang="es-ES" sz="2000" b="1" dirty="0" smtClean="0"/>
              <a:t>“No </a:t>
            </a:r>
            <a:r>
              <a:rPr lang="es-ES" sz="2000" b="1" dirty="0" smtClean="0"/>
              <a:t>os maravilléis de esto porque vendrá hora cuando todos </a:t>
            </a:r>
            <a:r>
              <a:rPr lang="es-ES" sz="2000" b="1" u="sng" dirty="0" smtClean="0"/>
              <a:t>los que </a:t>
            </a:r>
            <a:endParaRPr lang="es-ES" sz="2000" b="1" u="sng" dirty="0" smtClean="0"/>
          </a:p>
          <a:p>
            <a:r>
              <a:rPr lang="es-ES" sz="2000" b="1" u="sng" dirty="0" smtClean="0"/>
              <a:t>están en </a:t>
            </a:r>
            <a:r>
              <a:rPr lang="es-ES" sz="2000" b="1" u="sng" dirty="0" smtClean="0"/>
              <a:t>los sepulcros oirán su voz</a:t>
            </a:r>
            <a:r>
              <a:rPr lang="es-ES" sz="2000" b="1" dirty="0" smtClean="0"/>
              <a:t>; y los que hicieron lo bueno</a:t>
            </a:r>
            <a:r>
              <a:rPr lang="es-ES" sz="2000" b="1" dirty="0" smtClean="0"/>
              <a:t>,</a:t>
            </a:r>
          </a:p>
          <a:p>
            <a:r>
              <a:rPr lang="es-ES" sz="2000" b="1" dirty="0" smtClean="0"/>
              <a:t> </a:t>
            </a:r>
            <a:r>
              <a:rPr lang="es-ES" sz="2000" b="1" dirty="0" smtClean="0"/>
              <a:t>saldrán a </a:t>
            </a:r>
            <a:r>
              <a:rPr lang="es-ES" sz="2000" b="1" dirty="0" smtClean="0"/>
              <a:t>resurrección </a:t>
            </a:r>
            <a:r>
              <a:rPr lang="es-ES" sz="2000" b="1" dirty="0" smtClean="0"/>
              <a:t>de vida; mas los que hicieron lo malo, a </a:t>
            </a:r>
            <a:endParaRPr lang="es-ES" sz="2000" b="1" dirty="0" smtClean="0"/>
          </a:p>
          <a:p>
            <a:r>
              <a:rPr lang="es-ES" sz="2000" b="1" dirty="0" smtClean="0"/>
              <a:t>Resurrección de condenación”.</a:t>
            </a:r>
            <a:r>
              <a:rPr lang="es-ES" sz="2000" dirty="0" smtClean="0"/>
              <a:t> </a:t>
            </a:r>
            <a:r>
              <a:rPr lang="es-ES" sz="2000" dirty="0" err="1" smtClean="0"/>
              <a:t>Jn</a:t>
            </a:r>
            <a:r>
              <a:rPr lang="es-ES" sz="2000" dirty="0" smtClean="0"/>
              <a:t> </a:t>
            </a:r>
            <a:r>
              <a:rPr lang="es-ES" sz="2000" dirty="0" smtClean="0"/>
              <a:t>5:28-29</a:t>
            </a:r>
            <a:endParaRPr lang="es-ES" sz="20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dios1.jpg"/>
          <p:cNvPicPr>
            <a:picLocks noChangeAspect="1"/>
          </p:cNvPicPr>
          <p:nvPr/>
        </p:nvPicPr>
        <p:blipFill>
          <a:blip r:embed="rId2" cstate="print"/>
          <a:stretch>
            <a:fillRect/>
          </a:stretch>
        </p:blipFill>
        <p:spPr>
          <a:xfrm>
            <a:off x="251521" y="1844824"/>
            <a:ext cx="3024335" cy="5013176"/>
          </a:xfrm>
          <a:prstGeom prst="rect">
            <a:avLst/>
          </a:prstGeom>
        </p:spPr>
      </p:pic>
      <p:sp>
        <p:nvSpPr>
          <p:cNvPr id="12" name="Text Box 4"/>
          <p:cNvSpPr txBox="1">
            <a:spLocks noChangeArrowheads="1"/>
          </p:cNvSpPr>
          <p:nvPr/>
        </p:nvSpPr>
        <p:spPr bwMode="auto">
          <a:xfrm>
            <a:off x="3275856" y="1700808"/>
            <a:ext cx="5796136" cy="4755148"/>
          </a:xfrm>
          <a:prstGeom prst="rect">
            <a:avLst/>
          </a:prstGeom>
          <a:noFill/>
          <a:ln w="9525">
            <a:noFill/>
            <a:miter lim="800000"/>
            <a:headEnd/>
            <a:tailEnd/>
          </a:ln>
          <a:effectLst/>
        </p:spPr>
        <p:txBody>
          <a:bodyPr wrap="square">
            <a:spAutoFit/>
          </a:bodyPr>
          <a:lstStyle/>
          <a:p>
            <a:pPr algn="ctr"/>
            <a:r>
              <a:rPr lang="es-MX" sz="2800" b="1" dirty="0" smtClean="0">
                <a:solidFill>
                  <a:srgbClr val="FFFF00"/>
                </a:solidFill>
                <a:latin typeface="Chancery" pitchFamily="2" charset="0"/>
              </a:rPr>
              <a:t>3.- ¿CUANDO SERA EL RAPTO?.</a:t>
            </a:r>
          </a:p>
          <a:p>
            <a:r>
              <a:rPr lang="es-ES" sz="2000" b="1" dirty="0" smtClean="0"/>
              <a:t>Pero de aquel día y de la hora nadie sabe,  ni aun los ángeles que están en el cielo,  ni el Hijo,  sino el Padre. Mirad,  velad y orad;  porque no sabéis cuándo será el tiempo. Marcos. 13:32-33</a:t>
            </a:r>
          </a:p>
          <a:p>
            <a:endParaRPr lang="es-PR" sz="1000" dirty="0" smtClean="0"/>
          </a:p>
          <a:p>
            <a:r>
              <a:rPr lang="es-PR" sz="2000" dirty="0" smtClean="0"/>
              <a:t>En Mateo 24:42, Jesús dice: </a:t>
            </a:r>
            <a:r>
              <a:rPr lang="es-PR" sz="2000" b="1" dirty="0" smtClean="0"/>
              <a:t>"Velad pues porque no sabéis a que hora ha de venir vuestro Señor. Por tanto, también vosotros estad preparados; porque el Hijo del Hombre vendrá a la hora que no pensáis"</a:t>
            </a:r>
            <a:r>
              <a:rPr lang="es-PR" sz="2000" dirty="0" smtClean="0"/>
              <a:t>. </a:t>
            </a:r>
            <a:r>
              <a:rPr lang="es-ES" sz="2000" b="1" dirty="0" smtClean="0"/>
              <a:t> </a:t>
            </a:r>
          </a:p>
          <a:p>
            <a:endParaRPr lang="es-ES" sz="800" b="1" dirty="0" smtClean="0"/>
          </a:p>
          <a:p>
            <a:r>
              <a:rPr lang="es-PR" sz="1900" b="1" dirty="0" smtClean="0">
                <a:solidFill>
                  <a:srgbClr val="FFC000"/>
                </a:solidFill>
                <a:latin typeface="Comic Sans MS" pitchFamily="66" charset="0"/>
              </a:rPr>
              <a:t>Es un error el tratar de fijar fechas, días, y horas como han hecho algunos falsos profetas y falsos maestros y han quedado en vergüenza.</a:t>
            </a:r>
            <a:endParaRPr lang="es-ES" sz="1900" b="1" dirty="0" smtClean="0">
              <a:solidFill>
                <a:srgbClr val="FFC000"/>
              </a:solidFill>
              <a:latin typeface="Comic Sans MS" pitchFamily="66" charset="0"/>
            </a:endParaRPr>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EL RAPTO</a:t>
            </a:r>
            <a:b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dios1.jpg"/>
          <p:cNvPicPr>
            <a:picLocks noChangeAspect="1"/>
          </p:cNvPicPr>
          <p:nvPr/>
        </p:nvPicPr>
        <p:blipFill>
          <a:blip r:embed="rId2" cstate="print"/>
          <a:stretch>
            <a:fillRect/>
          </a:stretch>
        </p:blipFill>
        <p:spPr>
          <a:xfrm>
            <a:off x="1" y="1844824"/>
            <a:ext cx="3275856" cy="4752528"/>
          </a:xfrm>
          <a:prstGeom prst="rect">
            <a:avLst/>
          </a:prstGeom>
        </p:spPr>
      </p:pic>
      <p:sp>
        <p:nvSpPr>
          <p:cNvPr id="12" name="Text Box 4"/>
          <p:cNvSpPr txBox="1">
            <a:spLocks noChangeArrowheads="1"/>
          </p:cNvSpPr>
          <p:nvPr/>
        </p:nvSpPr>
        <p:spPr bwMode="auto">
          <a:xfrm>
            <a:off x="3275856" y="1807071"/>
            <a:ext cx="5796136" cy="5078313"/>
          </a:xfrm>
          <a:prstGeom prst="rect">
            <a:avLst/>
          </a:prstGeom>
          <a:noFill/>
          <a:ln w="9525">
            <a:noFill/>
            <a:miter lim="800000"/>
            <a:headEnd/>
            <a:tailEnd/>
          </a:ln>
          <a:effectLst/>
        </p:spPr>
        <p:txBody>
          <a:bodyPr wrap="square">
            <a:spAutoFit/>
          </a:bodyPr>
          <a:lstStyle/>
          <a:p>
            <a:r>
              <a:rPr lang="es-MX" sz="2800" b="1" dirty="0" smtClean="0">
                <a:solidFill>
                  <a:srgbClr val="FFFF00"/>
                </a:solidFill>
                <a:latin typeface="Chancery" pitchFamily="2" charset="0"/>
              </a:rPr>
              <a:t>3.- ¿CUANDO SERA EL RAPTO</a:t>
            </a:r>
            <a:r>
              <a:rPr lang="es-MX" sz="2800" b="1" dirty="0" smtClean="0">
                <a:solidFill>
                  <a:srgbClr val="FFFF00"/>
                </a:solidFill>
                <a:latin typeface="Chancery" pitchFamily="2" charset="0"/>
              </a:rPr>
              <a:t>?.</a:t>
            </a:r>
            <a:r>
              <a:rPr lang="es-ES" sz="2800" b="1" dirty="0" smtClean="0"/>
              <a:t> </a:t>
            </a:r>
            <a:r>
              <a:rPr lang="es-ES" sz="2600" b="1" dirty="0" smtClean="0"/>
              <a:t>Sabemos </a:t>
            </a:r>
            <a:r>
              <a:rPr lang="es-ES" sz="2600" b="1" dirty="0" smtClean="0"/>
              <a:t>también que </a:t>
            </a:r>
            <a:r>
              <a:rPr lang="es-ES" sz="2600" b="1" dirty="0" smtClean="0"/>
              <a:t>el Rapto sucederá antes de la Tribulación porque la Tribulación será un derrame sin precedentes de la ira de </a:t>
            </a:r>
            <a:r>
              <a:rPr lang="es-ES" sz="2600" b="1" dirty="0" smtClean="0"/>
              <a:t>Dios</a:t>
            </a:r>
          </a:p>
          <a:p>
            <a:endParaRPr lang="es-ES" sz="1000" b="1" dirty="0" smtClean="0"/>
          </a:p>
          <a:p>
            <a:r>
              <a:rPr lang="es-ES" sz="2600" b="1" dirty="0" smtClean="0"/>
              <a:t>“Porque </a:t>
            </a:r>
            <a:r>
              <a:rPr lang="es-ES" sz="2600" b="1" dirty="0" smtClean="0"/>
              <a:t>aquellos días serán de tribulación cual nunca ha habido desde el principio de la creación que Dios creó,  hasta este tiempo,  ni la </a:t>
            </a:r>
            <a:r>
              <a:rPr lang="es-ES" sz="2600" b="1" dirty="0" smtClean="0"/>
              <a:t>habrá”. Mr.13:21</a:t>
            </a:r>
            <a:endParaRPr lang="es-ES" sz="2600" b="1" dirty="0" smtClean="0"/>
          </a:p>
          <a:p>
            <a:endParaRPr lang="es-MX" sz="2600" b="1" dirty="0" smtClean="0">
              <a:solidFill>
                <a:srgbClr val="FFFF00"/>
              </a:solidFill>
              <a:latin typeface="Chancery" pitchFamily="2" charset="0"/>
            </a:endParaRPr>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   EL </a:t>
            </a: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RAPTO</a:t>
            </a:r>
            <a:b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pic>
        <p:nvPicPr>
          <p:cNvPr id="5" name="4 Imagen" descr="ira de Dios.jpg"/>
          <p:cNvPicPr>
            <a:picLocks noChangeAspect="1"/>
          </p:cNvPicPr>
          <p:nvPr/>
        </p:nvPicPr>
        <p:blipFill>
          <a:blip r:embed="rId3" cstate="print"/>
          <a:stretch>
            <a:fillRect/>
          </a:stretch>
        </p:blipFill>
        <p:spPr>
          <a:xfrm>
            <a:off x="6096000" y="0"/>
            <a:ext cx="3048000" cy="170080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dios1.jpg"/>
          <p:cNvPicPr>
            <a:picLocks noChangeAspect="1"/>
          </p:cNvPicPr>
          <p:nvPr/>
        </p:nvPicPr>
        <p:blipFill>
          <a:blip r:embed="rId2" cstate="print"/>
          <a:stretch>
            <a:fillRect/>
          </a:stretch>
        </p:blipFill>
        <p:spPr>
          <a:xfrm>
            <a:off x="774" y="1709591"/>
            <a:ext cx="3779137" cy="5139626"/>
          </a:xfrm>
          <a:prstGeom prst="rect">
            <a:avLst/>
          </a:prstGeom>
        </p:spPr>
      </p:pic>
      <p:sp>
        <p:nvSpPr>
          <p:cNvPr id="12" name="Text Box 4"/>
          <p:cNvSpPr txBox="1">
            <a:spLocks noChangeArrowheads="1"/>
          </p:cNvSpPr>
          <p:nvPr/>
        </p:nvSpPr>
        <p:spPr bwMode="auto">
          <a:xfrm>
            <a:off x="3779912" y="1700808"/>
            <a:ext cx="5364088" cy="5678478"/>
          </a:xfrm>
          <a:prstGeom prst="rect">
            <a:avLst/>
          </a:prstGeom>
          <a:noFill/>
          <a:ln w="9525">
            <a:noFill/>
            <a:miter lim="800000"/>
            <a:headEnd/>
            <a:tailEnd/>
          </a:ln>
          <a:effectLst/>
        </p:spPr>
        <p:txBody>
          <a:bodyPr wrap="square">
            <a:spAutoFit/>
          </a:bodyPr>
          <a:lstStyle/>
          <a:p>
            <a:pPr algn="ctr"/>
            <a:r>
              <a:rPr lang="es-MX" sz="2600" b="1" dirty="0" smtClean="0">
                <a:solidFill>
                  <a:srgbClr val="FFFF00"/>
                </a:solidFill>
                <a:latin typeface="Chancery" pitchFamily="2" charset="0"/>
              </a:rPr>
              <a:t>4</a:t>
            </a:r>
            <a:r>
              <a:rPr lang="es-MX" sz="2600" b="1" dirty="0" smtClean="0">
                <a:solidFill>
                  <a:srgbClr val="FFFF00"/>
                </a:solidFill>
                <a:latin typeface="Chancery" pitchFamily="2" charset="0"/>
              </a:rPr>
              <a:t>.-¿</a:t>
            </a:r>
            <a:r>
              <a:rPr lang="es-MX" sz="2600" b="1" dirty="0" smtClean="0">
                <a:solidFill>
                  <a:srgbClr val="FFFF00"/>
                </a:solidFill>
                <a:latin typeface="Chancery" pitchFamily="2" charset="0"/>
              </a:rPr>
              <a:t>QUIEN VIENE POR LA IGLESIA ?</a:t>
            </a:r>
          </a:p>
          <a:p>
            <a:r>
              <a:rPr lang="es-ES" sz="2300" b="1" dirty="0" smtClean="0"/>
              <a:t>"Porque el Señor mismo con voz de mando, con trompeta de Dios, descenderá del cielo; </a:t>
            </a:r>
          </a:p>
          <a:p>
            <a:r>
              <a:rPr lang="es-ES" sz="2300" b="1" dirty="0" smtClean="0">
                <a:solidFill>
                  <a:srgbClr val="FFC000"/>
                </a:solidFill>
              </a:rPr>
              <a:t>y los muertos en Cristo resucitaran primero</a:t>
            </a:r>
            <a:r>
              <a:rPr lang="es-ES" sz="2300" b="1" dirty="0" smtClean="0"/>
              <a:t>. </a:t>
            </a:r>
          </a:p>
          <a:p>
            <a:r>
              <a:rPr lang="es-ES" sz="2300" b="1" dirty="0" smtClean="0">
                <a:solidFill>
                  <a:srgbClr val="FFFF00"/>
                </a:solidFill>
              </a:rPr>
              <a:t>Luego nosotros los que vivimos, los que hayamos quedado vivos, seremos arrebatados </a:t>
            </a:r>
            <a:r>
              <a:rPr lang="es-ES" sz="2300" b="1" dirty="0" smtClean="0"/>
              <a:t>juntamente con ellos en las nubes para recibir al Señor en el aire, y así estaremos siempre con el Señor". I </a:t>
            </a:r>
            <a:r>
              <a:rPr lang="es-ES" sz="2300" b="1" dirty="0" err="1" smtClean="0"/>
              <a:t>Tes.</a:t>
            </a:r>
            <a:r>
              <a:rPr lang="es-ES" sz="2300" b="1" dirty="0" smtClean="0"/>
              <a:t> 4:16-17 </a:t>
            </a:r>
          </a:p>
          <a:p>
            <a:endParaRPr lang="es-ES" sz="2000" dirty="0" smtClean="0"/>
          </a:p>
          <a:p>
            <a:endParaRPr lang="es-ES" sz="2000" b="1" dirty="0" smtClean="0">
              <a:solidFill>
                <a:srgbClr val="FFFF00"/>
              </a:solidFill>
              <a:latin typeface="Chancery" pitchFamily="2" charset="0"/>
            </a:endParaRPr>
          </a:p>
          <a:p>
            <a:pPr algn="just"/>
            <a:endParaRPr lang="es-ES" b="1" dirty="0" smtClean="0">
              <a:solidFill>
                <a:srgbClr val="FF0000"/>
              </a:solidFill>
              <a:latin typeface="Chancery" pitchFamily="2" charset="0"/>
            </a:endParaRPr>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EL RAPTO</a:t>
            </a:r>
            <a:b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y%20alguno%20se%20quedan.jpg"/>
          <p:cNvPicPr>
            <a:picLocks noChangeAspect="1"/>
          </p:cNvPicPr>
          <p:nvPr/>
        </p:nvPicPr>
        <p:blipFill>
          <a:blip r:embed="rId3" cstate="print"/>
          <a:stretch>
            <a:fillRect/>
          </a:stretch>
        </p:blipFill>
        <p:spPr>
          <a:xfrm>
            <a:off x="0" y="1700808"/>
            <a:ext cx="3707904" cy="4176464"/>
          </a:xfrm>
          <a:prstGeom prst="rect">
            <a:avLst/>
          </a:prstGeom>
        </p:spPr>
      </p:pic>
      <p:sp>
        <p:nvSpPr>
          <p:cNvPr id="12" name="Text Box 4"/>
          <p:cNvSpPr txBox="1">
            <a:spLocks noChangeArrowheads="1"/>
          </p:cNvSpPr>
          <p:nvPr/>
        </p:nvSpPr>
        <p:spPr bwMode="auto">
          <a:xfrm>
            <a:off x="3635896" y="1772816"/>
            <a:ext cx="5508104" cy="4001095"/>
          </a:xfrm>
          <a:prstGeom prst="rect">
            <a:avLst/>
          </a:prstGeom>
          <a:noFill/>
          <a:ln w="9525">
            <a:noFill/>
            <a:miter lim="800000"/>
            <a:headEnd/>
            <a:tailEnd/>
          </a:ln>
          <a:effectLst/>
        </p:spPr>
        <p:txBody>
          <a:bodyPr wrap="square">
            <a:spAutoFit/>
          </a:bodyPr>
          <a:lstStyle/>
          <a:p>
            <a:pPr algn="ctr"/>
            <a:r>
              <a:rPr lang="es-MX" sz="2800" b="1" dirty="0" smtClean="0">
                <a:solidFill>
                  <a:srgbClr val="FFFF00"/>
                </a:solidFill>
                <a:latin typeface="Chancery" pitchFamily="2" charset="0"/>
              </a:rPr>
              <a:t>5</a:t>
            </a:r>
            <a:r>
              <a:rPr lang="es-MX" sz="2800" b="1" dirty="0" smtClean="0">
                <a:solidFill>
                  <a:srgbClr val="FFFF00"/>
                </a:solidFill>
                <a:latin typeface="Chancery" pitchFamily="2" charset="0"/>
              </a:rPr>
              <a:t>.- </a:t>
            </a:r>
            <a:r>
              <a:rPr lang="es-MX" sz="2800" b="1" dirty="0" smtClean="0">
                <a:solidFill>
                  <a:srgbClr val="FFFF00"/>
                </a:solidFill>
                <a:latin typeface="Chancery" pitchFamily="2" charset="0"/>
              </a:rPr>
              <a:t>¿QUE SUCEDERA CON NUESTROS CUERPOS?.</a:t>
            </a:r>
          </a:p>
          <a:p>
            <a:r>
              <a:rPr lang="es-ES" sz="2200" dirty="0" smtClean="0"/>
              <a:t>Pero esto digo,  hermanos:  que la carne y la sangre no pueden heredar el reino de Dios,  ni la corrupción hereda la incorrupción.</a:t>
            </a:r>
          </a:p>
          <a:p>
            <a:r>
              <a:rPr lang="es-ES" sz="2200" b="1" dirty="0" smtClean="0"/>
              <a:t>He aquí,  os digo un misterio:  No todos dormiremos;  </a:t>
            </a:r>
            <a:r>
              <a:rPr lang="es-ES" sz="2200" b="1" dirty="0" smtClean="0">
                <a:solidFill>
                  <a:srgbClr val="FFC000"/>
                </a:solidFill>
              </a:rPr>
              <a:t>pero todos seremos transformados</a:t>
            </a:r>
            <a:r>
              <a:rPr lang="es-ES" sz="2200" b="1" dirty="0" smtClean="0"/>
              <a:t>, en un momento, en un abrir y cerrar de ojos,  a la final trompeta; porque se tocará </a:t>
            </a:r>
            <a:r>
              <a:rPr lang="es-ES" sz="2200" b="1" dirty="0" smtClean="0"/>
              <a:t>la</a:t>
            </a:r>
            <a:endParaRPr lang="es-ES" sz="2200" b="1" dirty="0" smtClean="0"/>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EL RAPTO</a:t>
            </a:r>
            <a:b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
        <p:nvSpPr>
          <p:cNvPr id="6" name="Text Box 4"/>
          <p:cNvSpPr txBox="1">
            <a:spLocks noChangeArrowheads="1"/>
          </p:cNvSpPr>
          <p:nvPr/>
        </p:nvSpPr>
        <p:spPr bwMode="auto">
          <a:xfrm>
            <a:off x="323528" y="5877272"/>
            <a:ext cx="8424936" cy="769441"/>
          </a:xfrm>
          <a:prstGeom prst="rect">
            <a:avLst/>
          </a:prstGeom>
          <a:noFill/>
          <a:ln w="9525">
            <a:noFill/>
            <a:miter lim="800000"/>
            <a:headEnd/>
            <a:tailEnd/>
          </a:ln>
          <a:effectLst/>
        </p:spPr>
        <p:txBody>
          <a:bodyPr wrap="square">
            <a:spAutoFit/>
          </a:bodyPr>
          <a:lstStyle/>
          <a:p>
            <a:r>
              <a:rPr lang="es-ES" sz="2200" b="1" dirty="0" smtClean="0"/>
              <a:t>trompeta, y </a:t>
            </a:r>
            <a:r>
              <a:rPr lang="es-ES" sz="2200" b="1" dirty="0" smtClean="0">
                <a:solidFill>
                  <a:srgbClr val="FFC000"/>
                </a:solidFill>
              </a:rPr>
              <a:t>los muertos serán resucitados incorruptibles</a:t>
            </a:r>
            <a:r>
              <a:rPr lang="es-ES" sz="2200" b="1" dirty="0" smtClean="0"/>
              <a:t>,  </a:t>
            </a:r>
            <a:r>
              <a:rPr lang="es-ES" sz="2200" b="1" dirty="0" smtClean="0">
                <a:solidFill>
                  <a:srgbClr val="FFFF00"/>
                </a:solidFill>
              </a:rPr>
              <a:t>y nosotros seremos transformados</a:t>
            </a:r>
            <a:r>
              <a:rPr lang="es-ES" sz="2200" b="1" dirty="0" smtClean="0"/>
              <a:t>. 1Co 15:50-52</a:t>
            </a:r>
            <a:endParaRPr lang="es-ES" sz="22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79512" y="1700808"/>
            <a:ext cx="8964488" cy="3262432"/>
          </a:xfrm>
          <a:prstGeom prst="rect">
            <a:avLst/>
          </a:prstGeom>
          <a:noFill/>
          <a:ln w="9525">
            <a:noFill/>
            <a:miter lim="800000"/>
            <a:headEnd/>
            <a:tailEnd/>
          </a:ln>
          <a:effectLst/>
        </p:spPr>
        <p:txBody>
          <a:bodyPr wrap="square">
            <a:spAutoFit/>
          </a:bodyPr>
          <a:lstStyle/>
          <a:p>
            <a:r>
              <a:rPr lang="es-MX" sz="2800" b="1" dirty="0" smtClean="0">
                <a:solidFill>
                  <a:srgbClr val="FFFF00"/>
                </a:solidFill>
                <a:latin typeface="Chancery" pitchFamily="2" charset="0"/>
              </a:rPr>
              <a:t>6</a:t>
            </a:r>
            <a:r>
              <a:rPr lang="es-MX" sz="2800" b="1" dirty="0" smtClean="0">
                <a:solidFill>
                  <a:srgbClr val="FFFF00"/>
                </a:solidFill>
                <a:latin typeface="Chancery" pitchFamily="2" charset="0"/>
              </a:rPr>
              <a:t>.- </a:t>
            </a:r>
            <a:r>
              <a:rPr lang="es-MX" sz="2800" b="1" dirty="0" smtClean="0">
                <a:solidFill>
                  <a:srgbClr val="FFFF00"/>
                </a:solidFill>
                <a:latin typeface="Chancery" pitchFamily="2" charset="0"/>
              </a:rPr>
              <a:t>¿</a:t>
            </a:r>
            <a:r>
              <a:rPr lang="es-MX" sz="2800" b="1" dirty="0" smtClean="0">
                <a:solidFill>
                  <a:srgbClr val="FFFF00"/>
                </a:solidFill>
                <a:latin typeface="Chancery" pitchFamily="2" charset="0"/>
              </a:rPr>
              <a:t>QUIENES SE IRAN?.</a:t>
            </a:r>
            <a:endParaRPr lang="es-MX" sz="2800" b="1" dirty="0" smtClean="0">
              <a:solidFill>
                <a:srgbClr val="FFFF00"/>
              </a:solidFill>
              <a:latin typeface="Chancery" pitchFamily="2" charset="0"/>
            </a:endParaRPr>
          </a:p>
          <a:p>
            <a:r>
              <a:rPr lang="es-ES" sz="2000" b="1" dirty="0" smtClean="0"/>
              <a:t>Solamente se van en el </a:t>
            </a:r>
            <a:r>
              <a:rPr lang="es-ES" sz="2000" b="1" dirty="0" smtClean="0">
                <a:solidFill>
                  <a:srgbClr val="FFFF00"/>
                </a:solidFill>
                <a:hlinkClick r:id="rId3"/>
              </a:rPr>
              <a:t>Rapto</a:t>
            </a:r>
            <a:r>
              <a:rPr lang="es-ES" sz="2000" b="1" dirty="0" smtClean="0"/>
              <a:t> los que guardan Su Palabra, entonces debemos tener pleno conocimiento de lo que </a:t>
            </a:r>
            <a:r>
              <a:rPr lang="es-ES" sz="2000" b="1" dirty="0" smtClean="0"/>
              <a:t>Jesús </a:t>
            </a:r>
            <a:r>
              <a:rPr lang="es-ES" sz="2000" b="1" dirty="0" smtClean="0"/>
              <a:t>reclama de nosotros. </a:t>
            </a:r>
            <a:r>
              <a:rPr lang="es-ES" sz="2000" b="1" dirty="0" smtClean="0"/>
              <a:t>…”</a:t>
            </a:r>
            <a:r>
              <a:rPr lang="es-ES" sz="2000" b="1" dirty="0" smtClean="0">
                <a:solidFill>
                  <a:srgbClr val="FFC000"/>
                </a:solidFill>
              </a:rPr>
              <a:t>… </a:t>
            </a:r>
            <a:r>
              <a:rPr lang="es-ES" sz="2000" b="1" dirty="0" smtClean="0">
                <a:solidFill>
                  <a:srgbClr val="FFC000"/>
                </a:solidFill>
              </a:rPr>
              <a:t>El que me ama,  mi palabra guardará;  y mi Padre le amará,  y vendremos a él,  y haremos morada con </a:t>
            </a:r>
            <a:r>
              <a:rPr lang="es-ES" sz="2000" b="1" dirty="0" smtClean="0">
                <a:solidFill>
                  <a:srgbClr val="FFC000"/>
                </a:solidFill>
              </a:rPr>
              <a:t>él”.</a:t>
            </a:r>
            <a:endParaRPr lang="es-ES" sz="2000" b="1" dirty="0" smtClean="0">
              <a:solidFill>
                <a:srgbClr val="FFC000"/>
              </a:solidFill>
            </a:endParaRPr>
          </a:p>
          <a:p>
            <a:r>
              <a:rPr lang="es-ES" sz="2000" b="1" dirty="0" smtClean="0"/>
              <a:t>Siendo </a:t>
            </a:r>
            <a:r>
              <a:rPr lang="es-ES" sz="2000" b="1" dirty="0" smtClean="0"/>
              <a:t>este </a:t>
            </a:r>
            <a:r>
              <a:rPr lang="es-ES" sz="2000" b="1" dirty="0" smtClean="0"/>
              <a:t>acontecimiento </a:t>
            </a:r>
            <a:r>
              <a:rPr lang="es-ES" sz="2000" b="1" dirty="0" smtClean="0"/>
              <a:t>debemos empaparnos de lo que su Palabra nos demanda para ser encontrados dignos de escapar.</a:t>
            </a:r>
            <a:br>
              <a:rPr lang="es-ES" sz="2000" b="1" dirty="0" smtClean="0"/>
            </a:br>
            <a:r>
              <a:rPr lang="es-ES" dirty="0" smtClean="0"/>
              <a:t/>
            </a:r>
            <a:br>
              <a:rPr lang="es-ES" dirty="0" smtClean="0"/>
            </a:br>
            <a:endParaRPr lang="es-ES" sz="2000" b="1" dirty="0" smtClean="0"/>
          </a:p>
          <a:p>
            <a:endParaRPr lang="es-ES" sz="2000" b="1" dirty="0" smtClean="0"/>
          </a:p>
        </p:txBody>
      </p:sp>
      <p:sp>
        <p:nvSpPr>
          <p:cNvPr id="8" name="1 Título"/>
          <p:cNvSpPr txBox="1">
            <a:spLocks/>
          </p:cNvSpPr>
          <p:nvPr/>
        </p:nvSpPr>
        <p:spPr>
          <a:xfrm>
            <a:off x="0" y="0"/>
            <a:ext cx="9144000" cy="1700808"/>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     EL </a:t>
            </a: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RAPTO</a:t>
            </a:r>
            <a:b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br>
            <a:r>
              <a:rPr kumimoji="0" lang="es-MX" sz="4500" b="0"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rPr>
              <a:t>DE LA IGLESIA</a:t>
            </a:r>
            <a:endParaRPr kumimoji="0" lang="es-ES" sz="45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hancery" pitchFamily="2" charset="0"/>
              <a:ea typeface="+mn-ea"/>
              <a:cs typeface="+mn-cs"/>
            </a:endParaRPr>
          </a:p>
        </p:txBody>
      </p:sp>
      <p:sp>
        <p:nvSpPr>
          <p:cNvPr id="6" name="Text Box 4"/>
          <p:cNvSpPr txBox="1">
            <a:spLocks noChangeArrowheads="1"/>
          </p:cNvSpPr>
          <p:nvPr/>
        </p:nvSpPr>
        <p:spPr bwMode="auto">
          <a:xfrm>
            <a:off x="179512" y="4149080"/>
            <a:ext cx="8820472" cy="2246769"/>
          </a:xfrm>
          <a:prstGeom prst="rect">
            <a:avLst/>
          </a:prstGeom>
          <a:noFill/>
          <a:ln w="9525">
            <a:noFill/>
            <a:miter lim="800000"/>
            <a:headEnd/>
            <a:tailEnd/>
          </a:ln>
          <a:effectLst/>
        </p:spPr>
        <p:txBody>
          <a:bodyPr wrap="square">
            <a:spAutoFit/>
          </a:bodyPr>
          <a:lstStyle/>
          <a:p>
            <a:r>
              <a:rPr lang="es-ES" sz="2000" b="1" dirty="0" smtClean="0"/>
              <a:t>Se van en el </a:t>
            </a:r>
            <a:r>
              <a:rPr lang="es-ES" sz="2000" b="1" dirty="0" smtClean="0">
                <a:solidFill>
                  <a:srgbClr val="FFFF00"/>
                </a:solidFill>
                <a:hlinkClick r:id="rId4"/>
              </a:rPr>
              <a:t>Rapto</a:t>
            </a:r>
            <a:r>
              <a:rPr lang="es-ES" sz="2000" b="1" dirty="0" smtClean="0"/>
              <a:t> los que se convierten de todo corazón, disciplinando su vida en ayuno y gimiendo en la presencia de nuestro Señor. </a:t>
            </a:r>
            <a:r>
              <a:rPr lang="es-ES" sz="2000" b="1" dirty="0" smtClean="0">
                <a:solidFill>
                  <a:srgbClr val="FFFF00"/>
                </a:solidFill>
              </a:rPr>
              <a:t>El ayuno y la oración</a:t>
            </a:r>
            <a:r>
              <a:rPr lang="es-ES" sz="2000" b="1" dirty="0" smtClean="0"/>
              <a:t> </a:t>
            </a:r>
            <a:r>
              <a:rPr lang="es-ES" sz="2000" b="1" dirty="0" smtClean="0"/>
              <a:t>limpia nuestro hombre interior, y a la vez limpia el hombre exterior, pues los ciudadanos del reino de los cielos no podemos lucir como los pecadores de esta tierra. Nosotros somos distintos, somos un pueblo </a:t>
            </a:r>
            <a:r>
              <a:rPr lang="es-ES" sz="2000" b="1" dirty="0" smtClean="0"/>
              <a:t>santo, </a:t>
            </a:r>
            <a:r>
              <a:rPr lang="es-ES" sz="2000" b="1" dirty="0" smtClean="0"/>
              <a:t>sin manchas ni </a:t>
            </a:r>
            <a:r>
              <a:rPr lang="es-ES" sz="2000" b="1" dirty="0" smtClean="0"/>
              <a:t>arrugas …”el Señor dice que sin santidad nadie vera al Señor”</a:t>
            </a:r>
            <a:endParaRPr lang="es-ES" sz="1900" b="1" dirty="0" smtClean="0"/>
          </a:p>
        </p:txBody>
      </p:sp>
      <p:pic>
        <p:nvPicPr>
          <p:cNvPr id="5" name="4 Imagen" descr="y%20alguno%20se%20quedan.jpg"/>
          <p:cNvPicPr>
            <a:picLocks noChangeAspect="1"/>
          </p:cNvPicPr>
          <p:nvPr/>
        </p:nvPicPr>
        <p:blipFill>
          <a:blip r:embed="rId5" cstate="print"/>
          <a:stretch>
            <a:fillRect/>
          </a:stretch>
        </p:blipFill>
        <p:spPr>
          <a:xfrm>
            <a:off x="6180178" y="0"/>
            <a:ext cx="2963821" cy="220486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6"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1237</TotalTime>
  <Words>1417</Words>
  <Application>Microsoft Office PowerPoint</Application>
  <PresentationFormat>Presentación en pantalla (4:3)</PresentationFormat>
  <Paragraphs>87</Paragraphs>
  <Slides>14</Slides>
  <Notes>5</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Brío</vt:lpstr>
      <vt:lpstr>LA PALABRA DE HOY  EL RAPTO DE LA IGLESIA</vt:lpstr>
      <vt:lpstr>Diapositiva 2</vt:lpstr>
      <vt:lpstr>EL RAPTO DE LA IGLESIA</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dc:creator>
  <cp:lastModifiedBy>Daniel</cp:lastModifiedBy>
  <cp:revision>15</cp:revision>
  <dcterms:created xsi:type="dcterms:W3CDTF">2011-07-03T15:11:46Z</dcterms:created>
  <dcterms:modified xsi:type="dcterms:W3CDTF">2011-08-07T22:43:16Z</dcterms:modified>
</cp:coreProperties>
</file>